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Barlow Condensed Bold" charset="1" panose="00000806000000000000"/>
      <p:regular r:id="rId29"/>
    </p:embeddedFont>
    <p:embeddedFont>
      <p:font typeface="Canva Sans Bold" charset="1" panose="020B0803030501040103"/>
      <p:regular r:id="rId30"/>
    </p:embeddedFont>
    <p:embeddedFont>
      <p:font typeface="Prompt Bold" charset="1" panose="00000800000000000000"/>
      <p:regular r:id="rId31"/>
    </p:embeddedFont>
    <p:embeddedFont>
      <p:font typeface="Canva San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7.png" Type="http://schemas.openxmlformats.org/officeDocument/2006/relationships/image"/><Relationship Id="rId5"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7.png" Type="http://schemas.openxmlformats.org/officeDocument/2006/relationships/image"/><Relationship Id="rId5"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54.png" Type="http://schemas.openxmlformats.org/officeDocument/2006/relationships/image"/><Relationship Id="rId6"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2" Target="../media/image7.pn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 Id="rId7" Target="../media/image36.jpe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42" r="0" b="-5642"/>
            </a:stretch>
          </a:blipFill>
        </p:spPr>
      </p:sp>
      <p:grpSp>
        <p:nvGrpSpPr>
          <p:cNvPr name="Group 3" id="3"/>
          <p:cNvGrpSpPr/>
          <p:nvPr/>
        </p:nvGrpSpPr>
        <p:grpSpPr>
          <a:xfrm rot="-8849548">
            <a:off x="16905448" y="5753664"/>
            <a:ext cx="6470622" cy="64706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BFDFB"/>
              </a:solidFill>
              <a:prstDash val="solid"/>
              <a:miter/>
            </a:ln>
          </p:spPr>
        </p:sp>
        <p:sp>
          <p:nvSpPr>
            <p:cNvPr name="TextBox 5" id="5"/>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Freeform 6" id="6"/>
          <p:cNvSpPr/>
          <p:nvPr/>
        </p:nvSpPr>
        <p:spPr>
          <a:xfrm flipH="true" flipV="false" rot="0">
            <a:off x="11686616" y="-3477902"/>
            <a:ext cx="7583180" cy="5734780"/>
          </a:xfrm>
          <a:custGeom>
            <a:avLst/>
            <a:gdLst/>
            <a:ahLst/>
            <a:cxnLst/>
            <a:rect r="r" b="b" t="t" l="l"/>
            <a:pathLst>
              <a:path h="5734780" w="7583180">
                <a:moveTo>
                  <a:pt x="7583180" y="0"/>
                </a:moveTo>
                <a:lnTo>
                  <a:pt x="0" y="0"/>
                </a:lnTo>
                <a:lnTo>
                  <a:pt x="0" y="5734780"/>
                </a:lnTo>
                <a:lnTo>
                  <a:pt x="7583180" y="5734780"/>
                </a:lnTo>
                <a:lnTo>
                  <a:pt x="7583180" y="0"/>
                </a:lnTo>
                <a:close/>
              </a:path>
            </a:pathLst>
          </a:custGeom>
          <a:blipFill>
            <a:blip r:embed="rId3">
              <a:alphaModFix amt="4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7096536" y="2738395"/>
            <a:ext cx="1548027" cy="303433"/>
          </a:xfrm>
          <a:custGeom>
            <a:avLst/>
            <a:gdLst/>
            <a:ahLst/>
            <a:cxnLst/>
            <a:rect r="r" b="b" t="t" l="l"/>
            <a:pathLst>
              <a:path h="303433" w="1548027">
                <a:moveTo>
                  <a:pt x="0" y="0"/>
                </a:moveTo>
                <a:lnTo>
                  <a:pt x="1548027" y="0"/>
                </a:lnTo>
                <a:lnTo>
                  <a:pt x="1548027" y="303433"/>
                </a:lnTo>
                <a:lnTo>
                  <a:pt x="0" y="303433"/>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sp>
        <p:nvSpPr>
          <p:cNvPr name="Freeform 8" id="8"/>
          <p:cNvSpPr/>
          <p:nvPr/>
        </p:nvSpPr>
        <p:spPr>
          <a:xfrm flipH="false" flipV="false" rot="0">
            <a:off x="15386560" y="9937796"/>
            <a:ext cx="2170584" cy="425462"/>
          </a:xfrm>
          <a:custGeom>
            <a:avLst/>
            <a:gdLst/>
            <a:ahLst/>
            <a:cxnLst/>
            <a:rect r="r" b="b" t="t" l="l"/>
            <a:pathLst>
              <a:path h="425462" w="2170584">
                <a:moveTo>
                  <a:pt x="0" y="0"/>
                </a:moveTo>
                <a:lnTo>
                  <a:pt x="2170584" y="0"/>
                </a:lnTo>
                <a:lnTo>
                  <a:pt x="2170584" y="425461"/>
                </a:lnTo>
                <a:lnTo>
                  <a:pt x="0" y="425461"/>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grpSp>
        <p:nvGrpSpPr>
          <p:cNvPr name="Group 9" id="9"/>
          <p:cNvGrpSpPr/>
          <p:nvPr/>
        </p:nvGrpSpPr>
        <p:grpSpPr>
          <a:xfrm rot="7350451">
            <a:off x="16716033" y="4890783"/>
            <a:ext cx="706599" cy="7065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solidFill>
                <a:srgbClr val="FFCC00"/>
              </a:solidFill>
              <a:prstDash val="solid"/>
              <a:miter/>
            </a:ln>
          </p:spPr>
        </p:sp>
        <p:sp>
          <p:nvSpPr>
            <p:cNvPr name="TextBox 11" id="11"/>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grpSp>
        <p:nvGrpSpPr>
          <p:cNvPr name="Group 12" id="12"/>
          <p:cNvGrpSpPr/>
          <p:nvPr/>
        </p:nvGrpSpPr>
        <p:grpSpPr>
          <a:xfrm rot="1950451">
            <a:off x="-3235311" y="-3585906"/>
            <a:ext cx="6470622" cy="64706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BFDFB"/>
              </a:solidFill>
              <a:prstDash val="solid"/>
              <a:miter/>
            </a:ln>
          </p:spPr>
        </p:sp>
        <p:sp>
          <p:nvSpPr>
            <p:cNvPr name="TextBox 14" id="14"/>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grpSp>
        <p:nvGrpSpPr>
          <p:cNvPr name="Group 15" id="15"/>
          <p:cNvGrpSpPr/>
          <p:nvPr/>
        </p:nvGrpSpPr>
        <p:grpSpPr>
          <a:xfrm rot="1950451">
            <a:off x="-554124" y="4949552"/>
            <a:ext cx="2246582" cy="22465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solidFill>
                <a:srgbClr val="D9D9D9"/>
              </a:solidFill>
              <a:prstDash val="solid"/>
              <a:miter/>
            </a:ln>
          </p:spPr>
        </p:sp>
        <p:sp>
          <p:nvSpPr>
            <p:cNvPr name="TextBox 17" id="17"/>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Freeform 18" id="18"/>
          <p:cNvSpPr/>
          <p:nvPr/>
        </p:nvSpPr>
        <p:spPr>
          <a:xfrm flipH="false" flipV="false" rot="-5400000">
            <a:off x="-53130" y="6900565"/>
            <a:ext cx="1548027" cy="303433"/>
          </a:xfrm>
          <a:custGeom>
            <a:avLst/>
            <a:gdLst/>
            <a:ahLst/>
            <a:cxnLst/>
            <a:rect r="r" b="b" t="t" l="l"/>
            <a:pathLst>
              <a:path h="303433" w="1548027">
                <a:moveTo>
                  <a:pt x="0" y="0"/>
                </a:moveTo>
                <a:lnTo>
                  <a:pt x="1548027" y="0"/>
                </a:lnTo>
                <a:lnTo>
                  <a:pt x="1548027" y="303433"/>
                </a:lnTo>
                <a:lnTo>
                  <a:pt x="0" y="303433"/>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sp>
        <p:nvSpPr>
          <p:cNvPr name="Freeform 19" id="19"/>
          <p:cNvSpPr/>
          <p:nvPr/>
        </p:nvSpPr>
        <p:spPr>
          <a:xfrm flipH="false" flipV="false" rot="-10800000">
            <a:off x="-537661" y="2044147"/>
            <a:ext cx="2170584" cy="425462"/>
          </a:xfrm>
          <a:custGeom>
            <a:avLst/>
            <a:gdLst/>
            <a:ahLst/>
            <a:cxnLst/>
            <a:rect r="r" b="b" t="t" l="l"/>
            <a:pathLst>
              <a:path h="425462" w="2170584">
                <a:moveTo>
                  <a:pt x="0" y="0"/>
                </a:moveTo>
                <a:lnTo>
                  <a:pt x="2170584" y="0"/>
                </a:lnTo>
                <a:lnTo>
                  <a:pt x="2170584" y="425462"/>
                </a:lnTo>
                <a:lnTo>
                  <a:pt x="0" y="425462"/>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grpSp>
        <p:nvGrpSpPr>
          <p:cNvPr name="Group 20" id="20"/>
          <p:cNvGrpSpPr/>
          <p:nvPr/>
        </p:nvGrpSpPr>
        <p:grpSpPr>
          <a:xfrm rot="-3449548">
            <a:off x="1950660" y="5083612"/>
            <a:ext cx="706599" cy="70659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solidFill>
                <a:srgbClr val="FFCC00"/>
              </a:solidFill>
              <a:prstDash val="solid"/>
              <a:miter/>
            </a:ln>
          </p:spPr>
        </p:sp>
        <p:sp>
          <p:nvSpPr>
            <p:cNvPr name="TextBox 22" id="22"/>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grpSp>
        <p:nvGrpSpPr>
          <p:cNvPr name="Group 23" id="23"/>
          <p:cNvGrpSpPr/>
          <p:nvPr/>
        </p:nvGrpSpPr>
        <p:grpSpPr>
          <a:xfrm rot="0">
            <a:off x="3524575" y="3910956"/>
            <a:ext cx="11225874" cy="2746175"/>
            <a:chOff x="0" y="0"/>
            <a:chExt cx="3144835" cy="769318"/>
          </a:xfrm>
        </p:grpSpPr>
        <p:sp>
          <p:nvSpPr>
            <p:cNvPr name="Freeform 24" id="24"/>
            <p:cNvSpPr/>
            <p:nvPr/>
          </p:nvSpPr>
          <p:spPr>
            <a:xfrm flipH="false" flipV="false" rot="0">
              <a:off x="0" y="0"/>
              <a:ext cx="3144835" cy="769318"/>
            </a:xfrm>
            <a:custGeom>
              <a:avLst/>
              <a:gdLst/>
              <a:ahLst/>
              <a:cxnLst/>
              <a:rect r="r" b="b" t="t" l="l"/>
              <a:pathLst>
                <a:path h="769318" w="3144835">
                  <a:moveTo>
                    <a:pt x="9655" y="0"/>
                  </a:moveTo>
                  <a:lnTo>
                    <a:pt x="3135180" y="0"/>
                  </a:lnTo>
                  <a:cubicBezTo>
                    <a:pt x="3140513" y="0"/>
                    <a:pt x="3144835" y="4323"/>
                    <a:pt x="3144835" y="9655"/>
                  </a:cubicBezTo>
                  <a:lnTo>
                    <a:pt x="3144835" y="759663"/>
                  </a:lnTo>
                  <a:cubicBezTo>
                    <a:pt x="3144835" y="762224"/>
                    <a:pt x="3143818" y="764680"/>
                    <a:pt x="3142007" y="766490"/>
                  </a:cubicBezTo>
                  <a:cubicBezTo>
                    <a:pt x="3140197" y="768301"/>
                    <a:pt x="3137741" y="769318"/>
                    <a:pt x="3135180" y="769318"/>
                  </a:cubicBezTo>
                  <a:lnTo>
                    <a:pt x="9655" y="769318"/>
                  </a:lnTo>
                  <a:cubicBezTo>
                    <a:pt x="7094" y="769318"/>
                    <a:pt x="4639" y="768301"/>
                    <a:pt x="2828" y="766490"/>
                  </a:cubicBezTo>
                  <a:cubicBezTo>
                    <a:pt x="1017" y="764680"/>
                    <a:pt x="0" y="762224"/>
                    <a:pt x="0" y="759663"/>
                  </a:cubicBezTo>
                  <a:lnTo>
                    <a:pt x="0" y="9655"/>
                  </a:lnTo>
                  <a:cubicBezTo>
                    <a:pt x="0" y="7094"/>
                    <a:pt x="1017" y="4639"/>
                    <a:pt x="2828" y="2828"/>
                  </a:cubicBezTo>
                  <a:cubicBezTo>
                    <a:pt x="4639" y="1017"/>
                    <a:pt x="7094" y="0"/>
                    <a:pt x="9655" y="0"/>
                  </a:cubicBezTo>
                  <a:close/>
                </a:path>
              </a:pathLst>
            </a:custGeom>
            <a:solidFill>
              <a:srgbClr val="000000">
                <a:alpha val="0"/>
              </a:srgbClr>
            </a:solidFill>
            <a:ln w="28575" cap="sq">
              <a:solidFill>
                <a:srgbClr val="C4352E"/>
              </a:solidFill>
              <a:prstDash val="solid"/>
              <a:miter/>
            </a:ln>
          </p:spPr>
        </p:sp>
        <p:sp>
          <p:nvSpPr>
            <p:cNvPr name="TextBox 25" id="25"/>
            <p:cNvSpPr txBox="true"/>
            <p:nvPr/>
          </p:nvSpPr>
          <p:spPr>
            <a:xfrm>
              <a:off x="0" y="-38100"/>
              <a:ext cx="3144835" cy="807418"/>
            </a:xfrm>
            <a:prstGeom prst="rect">
              <a:avLst/>
            </a:prstGeom>
          </p:spPr>
          <p:txBody>
            <a:bodyPr anchor="ctr" rtlCol="false" tIns="45997" lIns="45997" bIns="45997" rIns="45997"/>
            <a:lstStyle/>
            <a:p>
              <a:pPr algn="ctr">
                <a:lnSpc>
                  <a:spcPts val="2660"/>
                </a:lnSpc>
                <a:spcBef>
                  <a:spcPct val="0"/>
                </a:spcBef>
              </a:pPr>
            </a:p>
          </p:txBody>
        </p:sp>
      </p:grpSp>
      <p:grpSp>
        <p:nvGrpSpPr>
          <p:cNvPr name="Group 26" id="26"/>
          <p:cNvGrpSpPr/>
          <p:nvPr/>
        </p:nvGrpSpPr>
        <p:grpSpPr>
          <a:xfrm rot="0">
            <a:off x="3478025" y="4865953"/>
            <a:ext cx="2414592" cy="1272300"/>
            <a:chOff x="0" y="0"/>
            <a:chExt cx="676428" cy="356424"/>
          </a:xfrm>
        </p:grpSpPr>
        <p:sp>
          <p:nvSpPr>
            <p:cNvPr name="Freeform 27" id="27"/>
            <p:cNvSpPr/>
            <p:nvPr/>
          </p:nvSpPr>
          <p:spPr>
            <a:xfrm flipH="false" flipV="false" rot="0">
              <a:off x="0" y="0"/>
              <a:ext cx="676428" cy="356424"/>
            </a:xfrm>
            <a:custGeom>
              <a:avLst/>
              <a:gdLst/>
              <a:ahLst/>
              <a:cxnLst/>
              <a:rect r="r" b="b" t="t" l="l"/>
              <a:pathLst>
                <a:path h="356424" w="676428">
                  <a:moveTo>
                    <a:pt x="32063" y="0"/>
                  </a:moveTo>
                  <a:lnTo>
                    <a:pt x="644365" y="0"/>
                  </a:lnTo>
                  <a:cubicBezTo>
                    <a:pt x="662073" y="0"/>
                    <a:pt x="676428" y="14355"/>
                    <a:pt x="676428" y="32063"/>
                  </a:cubicBezTo>
                  <a:lnTo>
                    <a:pt x="676428" y="324361"/>
                  </a:lnTo>
                  <a:cubicBezTo>
                    <a:pt x="676428" y="342069"/>
                    <a:pt x="662073" y="356424"/>
                    <a:pt x="644365" y="356424"/>
                  </a:cubicBezTo>
                  <a:lnTo>
                    <a:pt x="32063" y="356424"/>
                  </a:lnTo>
                  <a:cubicBezTo>
                    <a:pt x="14355" y="356424"/>
                    <a:pt x="0" y="342069"/>
                    <a:pt x="0" y="324361"/>
                  </a:cubicBezTo>
                  <a:lnTo>
                    <a:pt x="0" y="32063"/>
                  </a:lnTo>
                  <a:cubicBezTo>
                    <a:pt x="0" y="14355"/>
                    <a:pt x="14355" y="0"/>
                    <a:pt x="32063" y="0"/>
                  </a:cubicBezTo>
                  <a:close/>
                </a:path>
              </a:pathLst>
            </a:custGeom>
            <a:solidFill>
              <a:srgbClr val="E6716C"/>
            </a:solidFill>
          </p:spPr>
        </p:sp>
        <p:sp>
          <p:nvSpPr>
            <p:cNvPr name="TextBox 28" id="28"/>
            <p:cNvSpPr txBox="true"/>
            <p:nvPr/>
          </p:nvSpPr>
          <p:spPr>
            <a:xfrm>
              <a:off x="0" y="-38100"/>
              <a:ext cx="676428" cy="394524"/>
            </a:xfrm>
            <a:prstGeom prst="rect">
              <a:avLst/>
            </a:prstGeom>
          </p:spPr>
          <p:txBody>
            <a:bodyPr anchor="ctr" rtlCol="false" tIns="45997" lIns="45997" bIns="45997" rIns="45997"/>
            <a:lstStyle/>
            <a:p>
              <a:pPr algn="ctr">
                <a:lnSpc>
                  <a:spcPts val="2660"/>
                </a:lnSpc>
                <a:spcBef>
                  <a:spcPct val="0"/>
                </a:spcBef>
              </a:pPr>
            </a:p>
          </p:txBody>
        </p:sp>
      </p:grpSp>
      <p:grpSp>
        <p:nvGrpSpPr>
          <p:cNvPr name="Group 29" id="29"/>
          <p:cNvGrpSpPr/>
          <p:nvPr/>
        </p:nvGrpSpPr>
        <p:grpSpPr>
          <a:xfrm rot="0">
            <a:off x="12017906" y="5433256"/>
            <a:ext cx="2792069" cy="1272300"/>
            <a:chOff x="0" y="0"/>
            <a:chExt cx="782175" cy="356424"/>
          </a:xfrm>
        </p:grpSpPr>
        <p:sp>
          <p:nvSpPr>
            <p:cNvPr name="Freeform 30" id="30"/>
            <p:cNvSpPr/>
            <p:nvPr/>
          </p:nvSpPr>
          <p:spPr>
            <a:xfrm flipH="false" flipV="false" rot="0">
              <a:off x="0" y="0"/>
              <a:ext cx="782175" cy="356424"/>
            </a:xfrm>
            <a:custGeom>
              <a:avLst/>
              <a:gdLst/>
              <a:ahLst/>
              <a:cxnLst/>
              <a:rect r="r" b="b" t="t" l="l"/>
              <a:pathLst>
                <a:path h="356424" w="782175">
                  <a:moveTo>
                    <a:pt x="27728" y="0"/>
                  </a:moveTo>
                  <a:lnTo>
                    <a:pt x="754447" y="0"/>
                  </a:lnTo>
                  <a:cubicBezTo>
                    <a:pt x="761801" y="0"/>
                    <a:pt x="768853" y="2921"/>
                    <a:pt x="774053" y="8121"/>
                  </a:cubicBezTo>
                  <a:cubicBezTo>
                    <a:pt x="779254" y="13321"/>
                    <a:pt x="782175" y="20374"/>
                    <a:pt x="782175" y="27728"/>
                  </a:cubicBezTo>
                  <a:lnTo>
                    <a:pt x="782175" y="328696"/>
                  </a:lnTo>
                  <a:cubicBezTo>
                    <a:pt x="782175" y="336050"/>
                    <a:pt x="779254" y="343103"/>
                    <a:pt x="774053" y="348303"/>
                  </a:cubicBezTo>
                  <a:cubicBezTo>
                    <a:pt x="768853" y="353503"/>
                    <a:pt x="761801" y="356424"/>
                    <a:pt x="754447" y="356424"/>
                  </a:cubicBezTo>
                  <a:lnTo>
                    <a:pt x="27728" y="356424"/>
                  </a:lnTo>
                  <a:cubicBezTo>
                    <a:pt x="20374" y="356424"/>
                    <a:pt x="13321" y="353503"/>
                    <a:pt x="8121" y="348303"/>
                  </a:cubicBezTo>
                  <a:cubicBezTo>
                    <a:pt x="2921" y="343103"/>
                    <a:pt x="0" y="336050"/>
                    <a:pt x="0" y="328696"/>
                  </a:cubicBezTo>
                  <a:lnTo>
                    <a:pt x="0" y="27728"/>
                  </a:lnTo>
                  <a:cubicBezTo>
                    <a:pt x="0" y="20374"/>
                    <a:pt x="2921" y="13321"/>
                    <a:pt x="8121" y="8121"/>
                  </a:cubicBezTo>
                  <a:cubicBezTo>
                    <a:pt x="13321" y="2921"/>
                    <a:pt x="20374" y="0"/>
                    <a:pt x="27728" y="0"/>
                  </a:cubicBezTo>
                  <a:close/>
                </a:path>
              </a:pathLst>
            </a:custGeom>
            <a:solidFill>
              <a:srgbClr val="E6716C"/>
            </a:solidFill>
          </p:spPr>
        </p:sp>
        <p:sp>
          <p:nvSpPr>
            <p:cNvPr name="TextBox 31" id="31"/>
            <p:cNvSpPr txBox="true"/>
            <p:nvPr/>
          </p:nvSpPr>
          <p:spPr>
            <a:xfrm>
              <a:off x="0" y="-38100"/>
              <a:ext cx="782175" cy="394524"/>
            </a:xfrm>
            <a:prstGeom prst="rect">
              <a:avLst/>
            </a:prstGeom>
          </p:spPr>
          <p:txBody>
            <a:bodyPr anchor="ctr" rtlCol="false" tIns="45997" lIns="45997" bIns="45997" rIns="45997"/>
            <a:lstStyle/>
            <a:p>
              <a:pPr algn="ctr">
                <a:lnSpc>
                  <a:spcPts val="2660"/>
                </a:lnSpc>
                <a:spcBef>
                  <a:spcPct val="0"/>
                </a:spcBef>
              </a:pPr>
            </a:p>
          </p:txBody>
        </p:sp>
      </p:grpSp>
      <p:grpSp>
        <p:nvGrpSpPr>
          <p:cNvPr name="Group 32" id="32"/>
          <p:cNvGrpSpPr/>
          <p:nvPr/>
        </p:nvGrpSpPr>
        <p:grpSpPr>
          <a:xfrm rot="0">
            <a:off x="3669931" y="4094467"/>
            <a:ext cx="10935161" cy="2379153"/>
            <a:chOff x="0" y="0"/>
            <a:chExt cx="3063395" cy="666500"/>
          </a:xfrm>
        </p:grpSpPr>
        <p:sp>
          <p:nvSpPr>
            <p:cNvPr name="Freeform 33" id="33"/>
            <p:cNvSpPr/>
            <p:nvPr/>
          </p:nvSpPr>
          <p:spPr>
            <a:xfrm flipH="false" flipV="false" rot="0">
              <a:off x="0" y="0"/>
              <a:ext cx="3063395" cy="666500"/>
            </a:xfrm>
            <a:custGeom>
              <a:avLst/>
              <a:gdLst/>
              <a:ahLst/>
              <a:cxnLst/>
              <a:rect r="r" b="b" t="t" l="l"/>
              <a:pathLst>
                <a:path h="666500" w="3063395">
                  <a:moveTo>
                    <a:pt x="5664" y="0"/>
                  </a:moveTo>
                  <a:lnTo>
                    <a:pt x="3057731" y="0"/>
                  </a:lnTo>
                  <a:cubicBezTo>
                    <a:pt x="3060859" y="0"/>
                    <a:pt x="3063395" y="2536"/>
                    <a:pt x="3063395" y="5664"/>
                  </a:cubicBezTo>
                  <a:lnTo>
                    <a:pt x="3063395" y="660836"/>
                  </a:lnTo>
                  <a:cubicBezTo>
                    <a:pt x="3063395" y="663964"/>
                    <a:pt x="3060859" y="666500"/>
                    <a:pt x="3057731" y="666500"/>
                  </a:cubicBezTo>
                  <a:lnTo>
                    <a:pt x="5664" y="666500"/>
                  </a:lnTo>
                  <a:cubicBezTo>
                    <a:pt x="2536" y="666500"/>
                    <a:pt x="0" y="663964"/>
                    <a:pt x="0" y="660836"/>
                  </a:cubicBezTo>
                  <a:lnTo>
                    <a:pt x="0" y="5664"/>
                  </a:lnTo>
                  <a:cubicBezTo>
                    <a:pt x="0" y="2536"/>
                    <a:pt x="2536" y="0"/>
                    <a:pt x="5664" y="0"/>
                  </a:cubicBezTo>
                  <a:close/>
                </a:path>
              </a:pathLst>
            </a:custGeom>
            <a:solidFill>
              <a:srgbClr val="FFFFFF"/>
            </a:solidFill>
          </p:spPr>
        </p:sp>
        <p:sp>
          <p:nvSpPr>
            <p:cNvPr name="TextBox 34" id="34"/>
            <p:cNvSpPr txBox="true"/>
            <p:nvPr/>
          </p:nvSpPr>
          <p:spPr>
            <a:xfrm>
              <a:off x="0" y="-38100"/>
              <a:ext cx="3063395" cy="704600"/>
            </a:xfrm>
            <a:prstGeom prst="rect">
              <a:avLst/>
            </a:prstGeom>
          </p:spPr>
          <p:txBody>
            <a:bodyPr anchor="ctr" rtlCol="false" tIns="0" lIns="0" bIns="0" rIns="0"/>
            <a:lstStyle/>
            <a:p>
              <a:pPr algn="ctr">
                <a:lnSpc>
                  <a:spcPts val="2660"/>
                </a:lnSpc>
                <a:spcBef>
                  <a:spcPct val="0"/>
                </a:spcBef>
              </a:pPr>
            </a:p>
          </p:txBody>
        </p:sp>
      </p:grpSp>
      <p:sp>
        <p:nvSpPr>
          <p:cNvPr name="Freeform 35" id="35"/>
          <p:cNvSpPr/>
          <p:nvPr/>
        </p:nvSpPr>
        <p:spPr>
          <a:xfrm flipH="false" flipV="false" rot="0">
            <a:off x="14505942" y="95384"/>
            <a:ext cx="3516324" cy="966989"/>
          </a:xfrm>
          <a:custGeom>
            <a:avLst/>
            <a:gdLst/>
            <a:ahLst/>
            <a:cxnLst/>
            <a:rect r="r" b="b" t="t" l="l"/>
            <a:pathLst>
              <a:path h="966989" w="3516324">
                <a:moveTo>
                  <a:pt x="0" y="0"/>
                </a:moveTo>
                <a:lnTo>
                  <a:pt x="3516324" y="0"/>
                </a:lnTo>
                <a:lnTo>
                  <a:pt x="3516324" y="966990"/>
                </a:lnTo>
                <a:lnTo>
                  <a:pt x="0" y="966990"/>
                </a:lnTo>
                <a:lnTo>
                  <a:pt x="0" y="0"/>
                </a:lnTo>
                <a:close/>
              </a:path>
            </a:pathLst>
          </a:custGeom>
          <a:blipFill>
            <a:blip r:embed="rId7"/>
            <a:stretch>
              <a:fillRect l="0" t="0" r="0" b="0"/>
            </a:stretch>
          </a:blipFill>
        </p:spPr>
      </p:sp>
      <p:grpSp>
        <p:nvGrpSpPr>
          <p:cNvPr name="Group 36" id="36"/>
          <p:cNvGrpSpPr/>
          <p:nvPr/>
        </p:nvGrpSpPr>
        <p:grpSpPr>
          <a:xfrm rot="0">
            <a:off x="7003853" y="3442849"/>
            <a:ext cx="4275351" cy="990603"/>
            <a:chOff x="0" y="0"/>
            <a:chExt cx="1390550" cy="322192"/>
          </a:xfrm>
        </p:grpSpPr>
        <p:sp>
          <p:nvSpPr>
            <p:cNvPr name="Freeform 37" id="37"/>
            <p:cNvSpPr/>
            <p:nvPr/>
          </p:nvSpPr>
          <p:spPr>
            <a:xfrm flipH="false" flipV="false" rot="0">
              <a:off x="0" y="0"/>
              <a:ext cx="1390550" cy="322192"/>
            </a:xfrm>
            <a:custGeom>
              <a:avLst/>
              <a:gdLst/>
              <a:ahLst/>
              <a:cxnLst/>
              <a:rect r="r" b="b" t="t" l="l"/>
              <a:pathLst>
                <a:path h="322192" w="1390550">
                  <a:moveTo>
                    <a:pt x="25352" y="0"/>
                  </a:moveTo>
                  <a:lnTo>
                    <a:pt x="1365198" y="0"/>
                  </a:lnTo>
                  <a:cubicBezTo>
                    <a:pt x="1371922" y="0"/>
                    <a:pt x="1378370" y="2671"/>
                    <a:pt x="1383124" y="7425"/>
                  </a:cubicBezTo>
                  <a:cubicBezTo>
                    <a:pt x="1387879" y="12180"/>
                    <a:pt x="1390550" y="18628"/>
                    <a:pt x="1390550" y="25352"/>
                  </a:cubicBezTo>
                  <a:lnTo>
                    <a:pt x="1390550" y="296840"/>
                  </a:lnTo>
                  <a:cubicBezTo>
                    <a:pt x="1390550" y="310842"/>
                    <a:pt x="1379199" y="322192"/>
                    <a:pt x="1365198" y="322192"/>
                  </a:cubicBezTo>
                  <a:lnTo>
                    <a:pt x="25352" y="322192"/>
                  </a:lnTo>
                  <a:cubicBezTo>
                    <a:pt x="11350" y="322192"/>
                    <a:pt x="0" y="310842"/>
                    <a:pt x="0" y="296840"/>
                  </a:cubicBezTo>
                  <a:lnTo>
                    <a:pt x="0" y="25352"/>
                  </a:lnTo>
                  <a:cubicBezTo>
                    <a:pt x="0" y="11350"/>
                    <a:pt x="11350" y="0"/>
                    <a:pt x="25352" y="0"/>
                  </a:cubicBezTo>
                  <a:close/>
                </a:path>
              </a:pathLst>
            </a:custGeom>
            <a:solidFill>
              <a:srgbClr val="000000">
                <a:alpha val="0"/>
              </a:srgbClr>
            </a:solidFill>
            <a:ln w="28575" cap="sq">
              <a:solidFill>
                <a:srgbClr val="FFCC00"/>
              </a:solidFill>
              <a:prstDash val="solid"/>
              <a:miter/>
            </a:ln>
          </p:spPr>
        </p:sp>
        <p:sp>
          <p:nvSpPr>
            <p:cNvPr name="TextBox 38" id="38"/>
            <p:cNvSpPr txBox="true"/>
            <p:nvPr/>
          </p:nvSpPr>
          <p:spPr>
            <a:xfrm>
              <a:off x="0" y="-38100"/>
              <a:ext cx="1390550" cy="360292"/>
            </a:xfrm>
            <a:prstGeom prst="rect">
              <a:avLst/>
            </a:prstGeom>
          </p:spPr>
          <p:txBody>
            <a:bodyPr anchor="ctr" rtlCol="false" tIns="74608" lIns="74608" bIns="74608" rIns="74608"/>
            <a:lstStyle/>
            <a:p>
              <a:pPr algn="ctr">
                <a:lnSpc>
                  <a:spcPts val="2659"/>
                </a:lnSpc>
                <a:spcBef>
                  <a:spcPct val="0"/>
                </a:spcBef>
              </a:pPr>
            </a:p>
          </p:txBody>
        </p:sp>
      </p:grpSp>
      <p:grpSp>
        <p:nvGrpSpPr>
          <p:cNvPr name="Group 39" id="39"/>
          <p:cNvGrpSpPr/>
          <p:nvPr/>
        </p:nvGrpSpPr>
        <p:grpSpPr>
          <a:xfrm rot="0">
            <a:off x="6986125" y="3415324"/>
            <a:ext cx="919592" cy="723191"/>
            <a:chOff x="0" y="0"/>
            <a:chExt cx="299096" cy="235217"/>
          </a:xfrm>
        </p:grpSpPr>
        <p:sp>
          <p:nvSpPr>
            <p:cNvPr name="Freeform 40" id="40"/>
            <p:cNvSpPr/>
            <p:nvPr/>
          </p:nvSpPr>
          <p:spPr>
            <a:xfrm flipH="false" flipV="false" rot="0">
              <a:off x="0" y="0"/>
              <a:ext cx="299096" cy="235217"/>
            </a:xfrm>
            <a:custGeom>
              <a:avLst/>
              <a:gdLst/>
              <a:ahLst/>
              <a:cxnLst/>
              <a:rect r="r" b="b" t="t" l="l"/>
              <a:pathLst>
                <a:path h="235217" w="299096">
                  <a:moveTo>
                    <a:pt x="84189" y="0"/>
                  </a:moveTo>
                  <a:lnTo>
                    <a:pt x="214907" y="0"/>
                  </a:lnTo>
                  <a:cubicBezTo>
                    <a:pt x="237235" y="0"/>
                    <a:pt x="258649" y="8870"/>
                    <a:pt x="274437" y="24658"/>
                  </a:cubicBezTo>
                  <a:cubicBezTo>
                    <a:pt x="290226" y="40447"/>
                    <a:pt x="299096" y="61860"/>
                    <a:pt x="299096" y="84189"/>
                  </a:cubicBezTo>
                  <a:lnTo>
                    <a:pt x="299096" y="151028"/>
                  </a:lnTo>
                  <a:cubicBezTo>
                    <a:pt x="299096" y="197524"/>
                    <a:pt x="261403" y="235217"/>
                    <a:pt x="214907" y="235217"/>
                  </a:cubicBezTo>
                  <a:lnTo>
                    <a:pt x="84189" y="235217"/>
                  </a:lnTo>
                  <a:cubicBezTo>
                    <a:pt x="37693" y="235217"/>
                    <a:pt x="0" y="197524"/>
                    <a:pt x="0" y="151028"/>
                  </a:cubicBezTo>
                  <a:lnTo>
                    <a:pt x="0" y="84189"/>
                  </a:lnTo>
                  <a:cubicBezTo>
                    <a:pt x="0" y="37693"/>
                    <a:pt x="37693" y="0"/>
                    <a:pt x="84189" y="0"/>
                  </a:cubicBezTo>
                  <a:close/>
                </a:path>
              </a:pathLst>
            </a:custGeom>
            <a:solidFill>
              <a:srgbClr val="E6716C"/>
            </a:solidFill>
          </p:spPr>
        </p:sp>
        <p:sp>
          <p:nvSpPr>
            <p:cNvPr name="TextBox 41" id="41"/>
            <p:cNvSpPr txBox="true"/>
            <p:nvPr/>
          </p:nvSpPr>
          <p:spPr>
            <a:xfrm>
              <a:off x="0" y="-38100"/>
              <a:ext cx="299096" cy="273317"/>
            </a:xfrm>
            <a:prstGeom prst="rect">
              <a:avLst/>
            </a:prstGeom>
          </p:spPr>
          <p:txBody>
            <a:bodyPr anchor="ctr" rtlCol="false" tIns="74608" lIns="74608" bIns="74608" rIns="74608"/>
            <a:lstStyle/>
            <a:p>
              <a:pPr algn="ctr">
                <a:lnSpc>
                  <a:spcPts val="2659"/>
                </a:lnSpc>
                <a:spcBef>
                  <a:spcPct val="0"/>
                </a:spcBef>
              </a:pPr>
            </a:p>
          </p:txBody>
        </p:sp>
      </p:grpSp>
      <p:grpSp>
        <p:nvGrpSpPr>
          <p:cNvPr name="Group 42" id="42"/>
          <p:cNvGrpSpPr/>
          <p:nvPr/>
        </p:nvGrpSpPr>
        <p:grpSpPr>
          <a:xfrm rot="0">
            <a:off x="10238521" y="3737786"/>
            <a:ext cx="1063354" cy="723191"/>
            <a:chOff x="0" y="0"/>
            <a:chExt cx="345854" cy="235217"/>
          </a:xfrm>
        </p:grpSpPr>
        <p:sp>
          <p:nvSpPr>
            <p:cNvPr name="Freeform 43" id="43"/>
            <p:cNvSpPr/>
            <p:nvPr/>
          </p:nvSpPr>
          <p:spPr>
            <a:xfrm flipH="false" flipV="false" rot="0">
              <a:off x="0" y="0"/>
              <a:ext cx="345854" cy="235217"/>
            </a:xfrm>
            <a:custGeom>
              <a:avLst/>
              <a:gdLst/>
              <a:ahLst/>
              <a:cxnLst/>
              <a:rect r="r" b="b" t="t" l="l"/>
              <a:pathLst>
                <a:path h="235217" w="345854">
                  <a:moveTo>
                    <a:pt x="72807" y="0"/>
                  </a:moveTo>
                  <a:lnTo>
                    <a:pt x="273047" y="0"/>
                  </a:lnTo>
                  <a:cubicBezTo>
                    <a:pt x="313257" y="0"/>
                    <a:pt x="345854" y="32597"/>
                    <a:pt x="345854" y="72807"/>
                  </a:cubicBezTo>
                  <a:lnTo>
                    <a:pt x="345854" y="162410"/>
                  </a:lnTo>
                  <a:cubicBezTo>
                    <a:pt x="345854" y="202620"/>
                    <a:pt x="313257" y="235217"/>
                    <a:pt x="273047" y="235217"/>
                  </a:cubicBezTo>
                  <a:lnTo>
                    <a:pt x="72807" y="235217"/>
                  </a:lnTo>
                  <a:cubicBezTo>
                    <a:pt x="32597" y="235217"/>
                    <a:pt x="0" y="202620"/>
                    <a:pt x="0" y="162410"/>
                  </a:cubicBezTo>
                  <a:lnTo>
                    <a:pt x="0" y="72807"/>
                  </a:lnTo>
                  <a:cubicBezTo>
                    <a:pt x="0" y="32597"/>
                    <a:pt x="32597" y="0"/>
                    <a:pt x="72807" y="0"/>
                  </a:cubicBezTo>
                  <a:close/>
                </a:path>
              </a:pathLst>
            </a:custGeom>
            <a:solidFill>
              <a:srgbClr val="E6716C"/>
            </a:solidFill>
          </p:spPr>
        </p:sp>
        <p:sp>
          <p:nvSpPr>
            <p:cNvPr name="TextBox 44" id="44"/>
            <p:cNvSpPr txBox="true"/>
            <p:nvPr/>
          </p:nvSpPr>
          <p:spPr>
            <a:xfrm>
              <a:off x="0" y="-38100"/>
              <a:ext cx="345854" cy="273317"/>
            </a:xfrm>
            <a:prstGeom prst="rect">
              <a:avLst/>
            </a:prstGeom>
          </p:spPr>
          <p:txBody>
            <a:bodyPr anchor="ctr" rtlCol="false" tIns="74608" lIns="74608" bIns="74608" rIns="74608"/>
            <a:lstStyle/>
            <a:p>
              <a:pPr algn="ctr">
                <a:lnSpc>
                  <a:spcPts val="2659"/>
                </a:lnSpc>
                <a:spcBef>
                  <a:spcPct val="0"/>
                </a:spcBef>
              </a:pPr>
            </a:p>
          </p:txBody>
        </p:sp>
      </p:grpSp>
      <p:grpSp>
        <p:nvGrpSpPr>
          <p:cNvPr name="Group 45" id="45"/>
          <p:cNvGrpSpPr/>
          <p:nvPr/>
        </p:nvGrpSpPr>
        <p:grpSpPr>
          <a:xfrm rot="0">
            <a:off x="7081395" y="3517335"/>
            <a:ext cx="4120268" cy="841632"/>
            <a:chOff x="0" y="0"/>
            <a:chExt cx="1340109" cy="273739"/>
          </a:xfrm>
        </p:grpSpPr>
        <p:sp>
          <p:nvSpPr>
            <p:cNvPr name="Freeform 46" id="46"/>
            <p:cNvSpPr/>
            <p:nvPr/>
          </p:nvSpPr>
          <p:spPr>
            <a:xfrm flipH="false" flipV="false" rot="0">
              <a:off x="0" y="0"/>
              <a:ext cx="1340109" cy="273739"/>
            </a:xfrm>
            <a:custGeom>
              <a:avLst/>
              <a:gdLst/>
              <a:ahLst/>
              <a:cxnLst/>
              <a:rect r="r" b="b" t="t" l="l"/>
              <a:pathLst>
                <a:path h="273739" w="1340109">
                  <a:moveTo>
                    <a:pt x="15032" y="0"/>
                  </a:moveTo>
                  <a:lnTo>
                    <a:pt x="1325077" y="0"/>
                  </a:lnTo>
                  <a:cubicBezTo>
                    <a:pt x="1329064" y="0"/>
                    <a:pt x="1332888" y="1584"/>
                    <a:pt x="1335707" y="4403"/>
                  </a:cubicBezTo>
                  <a:cubicBezTo>
                    <a:pt x="1338526" y="7222"/>
                    <a:pt x="1340109" y="11045"/>
                    <a:pt x="1340109" y="15032"/>
                  </a:cubicBezTo>
                  <a:lnTo>
                    <a:pt x="1340109" y="258707"/>
                  </a:lnTo>
                  <a:cubicBezTo>
                    <a:pt x="1340109" y="262694"/>
                    <a:pt x="1338526" y="266517"/>
                    <a:pt x="1335707" y="269336"/>
                  </a:cubicBezTo>
                  <a:cubicBezTo>
                    <a:pt x="1332888" y="272155"/>
                    <a:pt x="1329064" y="273739"/>
                    <a:pt x="1325077" y="273739"/>
                  </a:cubicBezTo>
                  <a:lnTo>
                    <a:pt x="15032" y="273739"/>
                  </a:lnTo>
                  <a:cubicBezTo>
                    <a:pt x="11045" y="273739"/>
                    <a:pt x="7222" y="272155"/>
                    <a:pt x="4403" y="269336"/>
                  </a:cubicBezTo>
                  <a:cubicBezTo>
                    <a:pt x="1584" y="266517"/>
                    <a:pt x="0" y="262694"/>
                    <a:pt x="0" y="258707"/>
                  </a:cubicBezTo>
                  <a:lnTo>
                    <a:pt x="0" y="15032"/>
                  </a:lnTo>
                  <a:cubicBezTo>
                    <a:pt x="0" y="11045"/>
                    <a:pt x="1584" y="7222"/>
                    <a:pt x="4403" y="4403"/>
                  </a:cubicBezTo>
                  <a:cubicBezTo>
                    <a:pt x="7222" y="1584"/>
                    <a:pt x="11045" y="0"/>
                    <a:pt x="15032" y="0"/>
                  </a:cubicBezTo>
                  <a:close/>
                </a:path>
              </a:pathLst>
            </a:custGeom>
            <a:solidFill>
              <a:srgbClr val="FFFFFF"/>
            </a:solidFill>
          </p:spPr>
        </p:sp>
        <p:sp>
          <p:nvSpPr>
            <p:cNvPr name="TextBox 47" id="47"/>
            <p:cNvSpPr txBox="true"/>
            <p:nvPr/>
          </p:nvSpPr>
          <p:spPr>
            <a:xfrm>
              <a:off x="0" y="-38100"/>
              <a:ext cx="1340109" cy="311839"/>
            </a:xfrm>
            <a:prstGeom prst="rect">
              <a:avLst/>
            </a:prstGeom>
          </p:spPr>
          <p:txBody>
            <a:bodyPr anchor="ctr" rtlCol="false" tIns="0" lIns="0" bIns="0" rIns="0"/>
            <a:lstStyle/>
            <a:p>
              <a:pPr algn="ctr">
                <a:lnSpc>
                  <a:spcPts val="2659"/>
                </a:lnSpc>
                <a:spcBef>
                  <a:spcPct val="0"/>
                </a:spcBef>
              </a:pPr>
            </a:p>
          </p:txBody>
        </p:sp>
      </p:grpSp>
      <p:sp>
        <p:nvSpPr>
          <p:cNvPr name="TextBox 48" id="48"/>
          <p:cNvSpPr txBox="true"/>
          <p:nvPr/>
        </p:nvSpPr>
        <p:spPr>
          <a:xfrm rot="0">
            <a:off x="3234280" y="1167149"/>
            <a:ext cx="12152280" cy="1722963"/>
          </a:xfrm>
          <a:prstGeom prst="rect">
            <a:avLst/>
          </a:prstGeom>
        </p:spPr>
        <p:txBody>
          <a:bodyPr anchor="t" rtlCol="false" tIns="0" lIns="0" bIns="0" rIns="0">
            <a:spAutoFit/>
          </a:bodyPr>
          <a:lstStyle/>
          <a:p>
            <a:pPr algn="ctr">
              <a:lnSpc>
                <a:spcPts val="13349"/>
              </a:lnSpc>
            </a:pPr>
            <a:r>
              <a:rPr lang="en-US" b="true" sz="12026">
                <a:solidFill>
                  <a:srgbClr val="DD1F16"/>
                </a:solidFill>
                <a:latin typeface="Barlow Condensed Bold"/>
                <a:ea typeface="Barlow Condensed Bold"/>
                <a:cs typeface="Barlow Condensed Bold"/>
                <a:sym typeface="Barlow Condensed Bold"/>
              </a:rPr>
              <a:t>ĐỒ ÁN TỐT NGHIỆP </a:t>
            </a:r>
          </a:p>
        </p:txBody>
      </p:sp>
      <p:sp>
        <p:nvSpPr>
          <p:cNvPr name="TextBox 49" id="49"/>
          <p:cNvSpPr txBox="true"/>
          <p:nvPr/>
        </p:nvSpPr>
        <p:spPr>
          <a:xfrm rot="0">
            <a:off x="3165016" y="4721033"/>
            <a:ext cx="11957967" cy="1360507"/>
          </a:xfrm>
          <a:prstGeom prst="rect">
            <a:avLst/>
          </a:prstGeom>
        </p:spPr>
        <p:txBody>
          <a:bodyPr anchor="t" rtlCol="false" tIns="0" lIns="0" bIns="0" rIns="0">
            <a:spAutoFit/>
          </a:bodyPr>
          <a:lstStyle/>
          <a:p>
            <a:pPr algn="ctr">
              <a:lnSpc>
                <a:spcPts val="5502"/>
              </a:lnSpc>
              <a:spcBef>
                <a:spcPct val="0"/>
              </a:spcBef>
            </a:pPr>
            <a:r>
              <a:rPr lang="en-US" b="true" sz="3930">
                <a:solidFill>
                  <a:srgbClr val="DD1F16"/>
                </a:solidFill>
                <a:latin typeface="Canva Sans Bold"/>
                <a:ea typeface="Canva Sans Bold"/>
                <a:cs typeface="Canva Sans Bold"/>
                <a:sym typeface="Canva Sans Bold"/>
              </a:rPr>
              <a:t> HỆ THỐNG E-COMMERCE TÍCH HỢP MICROSERVICES VÀ GỢI Ý SẢN PHẨM</a:t>
            </a:r>
          </a:p>
        </p:txBody>
      </p:sp>
      <p:sp>
        <p:nvSpPr>
          <p:cNvPr name="TextBox 50" id="50"/>
          <p:cNvSpPr txBox="true"/>
          <p:nvPr/>
        </p:nvSpPr>
        <p:spPr>
          <a:xfrm rot="0">
            <a:off x="7081395" y="3610152"/>
            <a:ext cx="4120268" cy="689498"/>
          </a:xfrm>
          <a:prstGeom prst="rect">
            <a:avLst/>
          </a:prstGeom>
        </p:spPr>
        <p:txBody>
          <a:bodyPr anchor="t" rtlCol="false" tIns="0" lIns="0" bIns="0" rIns="0">
            <a:spAutoFit/>
          </a:bodyPr>
          <a:lstStyle/>
          <a:p>
            <a:pPr algn="ctr">
              <a:lnSpc>
                <a:spcPts val="5349"/>
              </a:lnSpc>
            </a:pPr>
            <a:r>
              <a:rPr lang="en-US" b="true" sz="4819">
                <a:solidFill>
                  <a:srgbClr val="9F1913"/>
                </a:solidFill>
                <a:latin typeface="Barlow Condensed Bold"/>
                <a:ea typeface="Barlow Condensed Bold"/>
                <a:cs typeface="Barlow Condensed Bold"/>
                <a:sym typeface="Barlow Condensed Bold"/>
              </a:rPr>
              <a:t>ĐỀ TÀI </a:t>
            </a:r>
          </a:p>
        </p:txBody>
      </p:sp>
      <p:sp>
        <p:nvSpPr>
          <p:cNvPr name="TextBox 51" id="51"/>
          <p:cNvSpPr txBox="true"/>
          <p:nvPr/>
        </p:nvSpPr>
        <p:spPr>
          <a:xfrm rot="0">
            <a:off x="5947357" y="7154568"/>
            <a:ext cx="7156391" cy="2709979"/>
          </a:xfrm>
          <a:prstGeom prst="rect">
            <a:avLst/>
          </a:prstGeom>
        </p:spPr>
        <p:txBody>
          <a:bodyPr anchor="t" rtlCol="false" tIns="0" lIns="0" bIns="0" rIns="0">
            <a:spAutoFit/>
          </a:bodyPr>
          <a:lstStyle/>
          <a:p>
            <a:pPr algn="just">
              <a:lnSpc>
                <a:spcPts val="5392"/>
              </a:lnSpc>
            </a:pPr>
            <a:r>
              <a:rPr lang="en-US" sz="3851" b="true">
                <a:solidFill>
                  <a:srgbClr val="9F1913"/>
                </a:solidFill>
                <a:latin typeface="Prompt Bold"/>
                <a:ea typeface="Prompt Bold"/>
                <a:cs typeface="Prompt Bold"/>
                <a:sym typeface="Prompt Bold"/>
              </a:rPr>
              <a:t>GVHD   : TS PHAN THỊ HÀ </a:t>
            </a:r>
          </a:p>
          <a:p>
            <a:pPr algn="just">
              <a:lnSpc>
                <a:spcPts val="5392"/>
              </a:lnSpc>
            </a:pPr>
            <a:r>
              <a:rPr lang="en-US" sz="3851" b="true">
                <a:solidFill>
                  <a:srgbClr val="9F1913"/>
                </a:solidFill>
                <a:latin typeface="Prompt Bold"/>
                <a:ea typeface="Prompt Bold"/>
                <a:cs typeface="Prompt Bold"/>
                <a:sym typeface="Prompt Bold"/>
              </a:rPr>
              <a:t>TÊN SV : NGUYỄN HỮU HUY </a:t>
            </a:r>
          </a:p>
          <a:p>
            <a:pPr algn="just">
              <a:lnSpc>
                <a:spcPts val="5392"/>
              </a:lnSpc>
            </a:pPr>
            <a:r>
              <a:rPr lang="en-US" sz="3851" b="true">
                <a:solidFill>
                  <a:srgbClr val="9F1913"/>
                </a:solidFill>
                <a:latin typeface="Prompt Bold"/>
                <a:ea typeface="Prompt Bold"/>
                <a:cs typeface="Prompt Bold"/>
                <a:sym typeface="Prompt Bold"/>
              </a:rPr>
              <a:t>LỚP     : D20CNPM02</a:t>
            </a:r>
          </a:p>
          <a:p>
            <a:pPr algn="just">
              <a:lnSpc>
                <a:spcPts val="5392"/>
              </a:lnSpc>
              <a:spcBef>
                <a:spcPct val="0"/>
              </a:spcBef>
            </a:pPr>
            <a:r>
              <a:rPr lang="en-US" b="true" sz="3851">
                <a:solidFill>
                  <a:srgbClr val="9F1913"/>
                </a:solidFill>
                <a:latin typeface="Prompt Bold"/>
                <a:ea typeface="Prompt Bold"/>
                <a:cs typeface="Prompt Bold"/>
                <a:sym typeface="Prompt Bold"/>
              </a:rPr>
              <a:t>MSV     : B20DCCN315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148" y="0"/>
            <a:ext cx="19741081" cy="1265507"/>
            <a:chOff x="0" y="0"/>
            <a:chExt cx="5199297" cy="333302"/>
          </a:xfrm>
        </p:grpSpPr>
        <p:sp>
          <p:nvSpPr>
            <p:cNvPr name="Freeform 3" id="3"/>
            <p:cNvSpPr/>
            <p:nvPr/>
          </p:nvSpPr>
          <p:spPr>
            <a:xfrm flipH="false" flipV="false" rot="0">
              <a:off x="0" y="0"/>
              <a:ext cx="5199297" cy="333302"/>
            </a:xfrm>
            <a:custGeom>
              <a:avLst/>
              <a:gdLst/>
              <a:ahLst/>
              <a:cxnLst/>
              <a:rect r="r" b="b" t="t" l="l"/>
              <a:pathLst>
                <a:path h="333302" w="5199297">
                  <a:moveTo>
                    <a:pt x="0" y="0"/>
                  </a:moveTo>
                  <a:lnTo>
                    <a:pt x="5199297" y="0"/>
                  </a:lnTo>
                  <a:lnTo>
                    <a:pt x="5199297" y="333302"/>
                  </a:lnTo>
                  <a:lnTo>
                    <a:pt x="0" y="333302"/>
                  </a:lnTo>
                  <a:close/>
                </a:path>
              </a:pathLst>
            </a:custGeom>
            <a:solidFill>
              <a:srgbClr val="DD1F16"/>
            </a:solidFill>
          </p:spPr>
        </p:sp>
        <p:sp>
          <p:nvSpPr>
            <p:cNvPr name="TextBox 4" id="4"/>
            <p:cNvSpPr txBox="true"/>
            <p:nvPr/>
          </p:nvSpPr>
          <p:spPr>
            <a:xfrm>
              <a:off x="0" y="-57150"/>
              <a:ext cx="5199297" cy="390452"/>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6834855" y="-82776"/>
            <a:ext cx="1453145" cy="1348283"/>
          </a:xfrm>
          <a:custGeom>
            <a:avLst/>
            <a:gdLst/>
            <a:ahLst/>
            <a:cxnLst/>
            <a:rect r="r" b="b" t="t" l="l"/>
            <a:pathLst>
              <a:path h="1348283" w="1453145">
                <a:moveTo>
                  <a:pt x="0" y="0"/>
                </a:moveTo>
                <a:lnTo>
                  <a:pt x="1453145" y="0"/>
                </a:lnTo>
                <a:lnTo>
                  <a:pt x="1453145" y="1348283"/>
                </a:lnTo>
                <a:lnTo>
                  <a:pt x="0" y="1348283"/>
                </a:lnTo>
                <a:lnTo>
                  <a:pt x="0" y="0"/>
                </a:lnTo>
                <a:close/>
              </a:path>
            </a:pathLst>
          </a:custGeom>
          <a:blipFill>
            <a:blip r:embed="rId2"/>
            <a:stretch>
              <a:fillRect l="-13576" t="-4586" r="-8194" b="-26655"/>
            </a:stretch>
          </a:blipFill>
        </p:spPr>
      </p:sp>
      <p:sp>
        <p:nvSpPr>
          <p:cNvPr name="Freeform 6" id="6"/>
          <p:cNvSpPr/>
          <p:nvPr/>
        </p:nvSpPr>
        <p:spPr>
          <a:xfrm flipH="false" flipV="false" rot="0">
            <a:off x="3943479" y="1383753"/>
            <a:ext cx="9848733" cy="8753062"/>
          </a:xfrm>
          <a:custGeom>
            <a:avLst/>
            <a:gdLst/>
            <a:ahLst/>
            <a:cxnLst/>
            <a:rect r="r" b="b" t="t" l="l"/>
            <a:pathLst>
              <a:path h="8753062" w="9848733">
                <a:moveTo>
                  <a:pt x="0" y="0"/>
                </a:moveTo>
                <a:lnTo>
                  <a:pt x="9848734" y="0"/>
                </a:lnTo>
                <a:lnTo>
                  <a:pt x="9848734" y="8753062"/>
                </a:lnTo>
                <a:lnTo>
                  <a:pt x="0" y="8753062"/>
                </a:lnTo>
                <a:lnTo>
                  <a:pt x="0" y="0"/>
                </a:lnTo>
                <a:close/>
              </a:path>
            </a:pathLst>
          </a:custGeom>
          <a:blipFill>
            <a:blip r:embed="rId3"/>
            <a:stretch>
              <a:fillRect l="0" t="0" r="0" b="0"/>
            </a:stretch>
          </a:blipFill>
        </p:spPr>
      </p:sp>
      <p:sp>
        <p:nvSpPr>
          <p:cNvPr name="TextBox 7" id="7"/>
          <p:cNvSpPr txBox="true"/>
          <p:nvPr/>
        </p:nvSpPr>
        <p:spPr>
          <a:xfrm rot="0">
            <a:off x="4568674" y="375270"/>
            <a:ext cx="8631422" cy="705857"/>
          </a:xfrm>
          <a:prstGeom prst="rect">
            <a:avLst/>
          </a:prstGeom>
        </p:spPr>
        <p:txBody>
          <a:bodyPr anchor="t" rtlCol="false" tIns="0" lIns="0" bIns="0" rIns="0">
            <a:spAutoFit/>
          </a:bodyPr>
          <a:lstStyle/>
          <a:p>
            <a:pPr algn="l">
              <a:lnSpc>
                <a:spcPts val="5719"/>
              </a:lnSpc>
              <a:spcBef>
                <a:spcPct val="0"/>
              </a:spcBef>
            </a:pPr>
            <a:r>
              <a:rPr lang="en-US" b="true" sz="4085">
                <a:solidFill>
                  <a:srgbClr val="FFFFFF"/>
                </a:solidFill>
                <a:latin typeface="Canva Sans Bold"/>
                <a:ea typeface="Canva Sans Bold"/>
                <a:cs typeface="Canva Sans Bold"/>
                <a:sym typeface="Canva Sans Bold"/>
              </a:rPr>
              <a:t>Use case tổng quan của hệ thống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148" y="0"/>
            <a:ext cx="19741081" cy="1624899"/>
            <a:chOff x="0" y="0"/>
            <a:chExt cx="5199297" cy="427957"/>
          </a:xfrm>
        </p:grpSpPr>
        <p:sp>
          <p:nvSpPr>
            <p:cNvPr name="Freeform 3" id="3"/>
            <p:cNvSpPr/>
            <p:nvPr/>
          </p:nvSpPr>
          <p:spPr>
            <a:xfrm flipH="false" flipV="false" rot="0">
              <a:off x="0" y="0"/>
              <a:ext cx="5199297" cy="427957"/>
            </a:xfrm>
            <a:custGeom>
              <a:avLst/>
              <a:gdLst/>
              <a:ahLst/>
              <a:cxnLst/>
              <a:rect r="r" b="b" t="t" l="l"/>
              <a:pathLst>
                <a:path h="427957" w="5199297">
                  <a:moveTo>
                    <a:pt x="0" y="0"/>
                  </a:moveTo>
                  <a:lnTo>
                    <a:pt x="5199297" y="0"/>
                  </a:lnTo>
                  <a:lnTo>
                    <a:pt x="5199297" y="427957"/>
                  </a:lnTo>
                  <a:lnTo>
                    <a:pt x="0" y="427957"/>
                  </a:lnTo>
                  <a:close/>
                </a:path>
              </a:pathLst>
            </a:custGeom>
            <a:solidFill>
              <a:srgbClr val="DD1F16"/>
            </a:solidFill>
          </p:spPr>
        </p:sp>
        <p:sp>
          <p:nvSpPr>
            <p:cNvPr name="TextBox 4" id="4"/>
            <p:cNvSpPr txBox="true"/>
            <p:nvPr/>
          </p:nvSpPr>
          <p:spPr>
            <a:xfrm>
              <a:off x="0" y="-57150"/>
              <a:ext cx="5199297" cy="48510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6834855" y="-82776"/>
            <a:ext cx="1453145" cy="1707675"/>
          </a:xfrm>
          <a:custGeom>
            <a:avLst/>
            <a:gdLst/>
            <a:ahLst/>
            <a:cxnLst/>
            <a:rect r="r" b="b" t="t" l="l"/>
            <a:pathLst>
              <a:path h="1707675" w="1453145">
                <a:moveTo>
                  <a:pt x="0" y="0"/>
                </a:moveTo>
                <a:lnTo>
                  <a:pt x="1453145" y="0"/>
                </a:lnTo>
                <a:lnTo>
                  <a:pt x="1453145" y="1707675"/>
                </a:lnTo>
                <a:lnTo>
                  <a:pt x="0" y="1707675"/>
                </a:lnTo>
                <a:lnTo>
                  <a:pt x="0" y="0"/>
                </a:lnTo>
                <a:close/>
              </a:path>
            </a:pathLst>
          </a:custGeom>
          <a:blipFill>
            <a:blip r:embed="rId2"/>
            <a:stretch>
              <a:fillRect l="-13576" t="-3621" r="-8194" b="0"/>
            </a:stretch>
          </a:blipFill>
        </p:spPr>
      </p:sp>
      <p:sp>
        <p:nvSpPr>
          <p:cNvPr name="Freeform 6" id="6"/>
          <p:cNvSpPr/>
          <p:nvPr/>
        </p:nvSpPr>
        <p:spPr>
          <a:xfrm flipH="false" flipV="false" rot="0">
            <a:off x="1634677" y="1696592"/>
            <a:ext cx="15387687" cy="8040067"/>
          </a:xfrm>
          <a:custGeom>
            <a:avLst/>
            <a:gdLst/>
            <a:ahLst/>
            <a:cxnLst/>
            <a:rect r="r" b="b" t="t" l="l"/>
            <a:pathLst>
              <a:path h="8040067" w="15387687">
                <a:moveTo>
                  <a:pt x="0" y="0"/>
                </a:moveTo>
                <a:lnTo>
                  <a:pt x="15387687" y="0"/>
                </a:lnTo>
                <a:lnTo>
                  <a:pt x="15387687" y="8040067"/>
                </a:lnTo>
                <a:lnTo>
                  <a:pt x="0" y="8040067"/>
                </a:lnTo>
                <a:lnTo>
                  <a:pt x="0" y="0"/>
                </a:lnTo>
                <a:close/>
              </a:path>
            </a:pathLst>
          </a:custGeom>
          <a:blipFill>
            <a:blip r:embed="rId3"/>
            <a:stretch>
              <a:fillRect l="0" t="0" r="0" b="0"/>
            </a:stretch>
          </a:blipFill>
        </p:spPr>
      </p:sp>
      <p:sp>
        <p:nvSpPr>
          <p:cNvPr name="TextBox 7" id="7"/>
          <p:cNvSpPr txBox="true"/>
          <p:nvPr/>
        </p:nvSpPr>
        <p:spPr>
          <a:xfrm rot="0">
            <a:off x="838438" y="396967"/>
            <a:ext cx="14922369" cy="671990"/>
          </a:xfrm>
          <a:prstGeom prst="rect">
            <a:avLst/>
          </a:prstGeom>
        </p:spPr>
        <p:txBody>
          <a:bodyPr anchor="t" rtlCol="false" tIns="0" lIns="0" bIns="0" rIns="0">
            <a:spAutoFit/>
          </a:bodyPr>
          <a:lstStyle/>
          <a:p>
            <a:pPr algn="ctr">
              <a:lnSpc>
                <a:spcPts val="5486"/>
              </a:lnSpc>
            </a:pPr>
            <a:r>
              <a:rPr lang="en-US" b="true" sz="3918">
                <a:solidFill>
                  <a:srgbClr val="FFFFFF"/>
                </a:solidFill>
                <a:latin typeface="Canva Sans Bold"/>
                <a:ea typeface="Canva Sans Bold"/>
                <a:cs typeface="Canva Sans Bold"/>
                <a:sym typeface="Canva Sans Bold"/>
              </a:rPr>
              <a:t>Luồng hoạt động chính của hệ thống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148" y="0"/>
            <a:ext cx="19741081" cy="1296758"/>
            <a:chOff x="0" y="0"/>
            <a:chExt cx="5199297" cy="341533"/>
          </a:xfrm>
        </p:grpSpPr>
        <p:sp>
          <p:nvSpPr>
            <p:cNvPr name="Freeform 3" id="3"/>
            <p:cNvSpPr/>
            <p:nvPr/>
          </p:nvSpPr>
          <p:spPr>
            <a:xfrm flipH="false" flipV="false" rot="0">
              <a:off x="0" y="0"/>
              <a:ext cx="5199297" cy="341533"/>
            </a:xfrm>
            <a:custGeom>
              <a:avLst/>
              <a:gdLst/>
              <a:ahLst/>
              <a:cxnLst/>
              <a:rect r="r" b="b" t="t" l="l"/>
              <a:pathLst>
                <a:path h="341533" w="5199297">
                  <a:moveTo>
                    <a:pt x="0" y="0"/>
                  </a:moveTo>
                  <a:lnTo>
                    <a:pt x="5199297" y="0"/>
                  </a:lnTo>
                  <a:lnTo>
                    <a:pt x="5199297" y="341533"/>
                  </a:lnTo>
                  <a:lnTo>
                    <a:pt x="0" y="341533"/>
                  </a:lnTo>
                  <a:close/>
                </a:path>
              </a:pathLst>
            </a:custGeom>
            <a:solidFill>
              <a:srgbClr val="DD1F16"/>
            </a:solidFill>
          </p:spPr>
        </p:sp>
        <p:sp>
          <p:nvSpPr>
            <p:cNvPr name="TextBox 4" id="4"/>
            <p:cNvSpPr txBox="true"/>
            <p:nvPr/>
          </p:nvSpPr>
          <p:spPr>
            <a:xfrm>
              <a:off x="0" y="-57150"/>
              <a:ext cx="5199297" cy="398683"/>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114086" y="0"/>
            <a:ext cx="1103476" cy="1296758"/>
          </a:xfrm>
          <a:custGeom>
            <a:avLst/>
            <a:gdLst/>
            <a:ahLst/>
            <a:cxnLst/>
            <a:rect r="r" b="b" t="t" l="l"/>
            <a:pathLst>
              <a:path h="1296758" w="1103476">
                <a:moveTo>
                  <a:pt x="0" y="0"/>
                </a:moveTo>
                <a:lnTo>
                  <a:pt x="1103476" y="0"/>
                </a:lnTo>
                <a:lnTo>
                  <a:pt x="1103476" y="1296758"/>
                </a:lnTo>
                <a:lnTo>
                  <a:pt x="0" y="1296758"/>
                </a:lnTo>
                <a:lnTo>
                  <a:pt x="0" y="0"/>
                </a:lnTo>
                <a:close/>
              </a:path>
            </a:pathLst>
          </a:custGeom>
          <a:blipFill>
            <a:blip r:embed="rId2"/>
            <a:stretch>
              <a:fillRect l="-13576" t="-3621" r="-8194" b="0"/>
            </a:stretch>
          </a:blipFill>
        </p:spPr>
      </p:sp>
      <p:sp>
        <p:nvSpPr>
          <p:cNvPr name="Freeform 6" id="6"/>
          <p:cNvSpPr/>
          <p:nvPr/>
        </p:nvSpPr>
        <p:spPr>
          <a:xfrm flipH="false" flipV="false" rot="0">
            <a:off x="9544393" y="1296758"/>
            <a:ext cx="7262973" cy="8777007"/>
          </a:xfrm>
          <a:custGeom>
            <a:avLst/>
            <a:gdLst/>
            <a:ahLst/>
            <a:cxnLst/>
            <a:rect r="r" b="b" t="t" l="l"/>
            <a:pathLst>
              <a:path h="8777007" w="7262973">
                <a:moveTo>
                  <a:pt x="0" y="0"/>
                </a:moveTo>
                <a:lnTo>
                  <a:pt x="7262973" y="0"/>
                </a:lnTo>
                <a:lnTo>
                  <a:pt x="7262973" y="8777007"/>
                </a:lnTo>
                <a:lnTo>
                  <a:pt x="0" y="8777007"/>
                </a:lnTo>
                <a:lnTo>
                  <a:pt x="0" y="0"/>
                </a:lnTo>
                <a:close/>
              </a:path>
            </a:pathLst>
          </a:custGeom>
          <a:blipFill>
            <a:blip r:embed="rId3"/>
            <a:stretch>
              <a:fillRect l="-13" t="0" r="-13" b="0"/>
            </a:stretch>
          </a:blipFill>
        </p:spPr>
      </p:sp>
      <p:sp>
        <p:nvSpPr>
          <p:cNvPr name="TextBox 7" id="7"/>
          <p:cNvSpPr txBox="true"/>
          <p:nvPr/>
        </p:nvSpPr>
        <p:spPr>
          <a:xfrm rot="0">
            <a:off x="1244708" y="274284"/>
            <a:ext cx="14922369" cy="671990"/>
          </a:xfrm>
          <a:prstGeom prst="rect">
            <a:avLst/>
          </a:prstGeom>
        </p:spPr>
        <p:txBody>
          <a:bodyPr anchor="t" rtlCol="false" tIns="0" lIns="0" bIns="0" rIns="0">
            <a:spAutoFit/>
          </a:bodyPr>
          <a:lstStyle/>
          <a:p>
            <a:pPr algn="ctr">
              <a:lnSpc>
                <a:spcPts val="5486"/>
              </a:lnSpc>
            </a:pPr>
            <a:r>
              <a:rPr lang="en-US" b="true" sz="3918">
                <a:solidFill>
                  <a:srgbClr val="FFFFFF"/>
                </a:solidFill>
                <a:latin typeface="Canva Sans Bold"/>
                <a:ea typeface="Canva Sans Bold"/>
                <a:cs typeface="Canva Sans Bold"/>
                <a:sym typeface="Canva Sans Bold"/>
              </a:rPr>
              <a:t>Các lớp thực thể của hệ thống</a:t>
            </a:r>
            <a:r>
              <a:rPr lang="en-US" b="true" sz="3918">
                <a:solidFill>
                  <a:srgbClr val="000000"/>
                </a:solidFill>
                <a:latin typeface="Canva Sans Bold"/>
                <a:ea typeface="Canva Sans Bold"/>
                <a:cs typeface="Canva Sans Bold"/>
                <a:sym typeface="Canva Sans Bold"/>
              </a:rPr>
              <a:t> </a:t>
            </a:r>
          </a:p>
        </p:txBody>
      </p:sp>
      <p:sp>
        <p:nvSpPr>
          <p:cNvPr name="TextBox 8" id="8"/>
          <p:cNvSpPr txBox="true"/>
          <p:nvPr/>
        </p:nvSpPr>
        <p:spPr>
          <a:xfrm rot="0">
            <a:off x="936726" y="3113752"/>
            <a:ext cx="6172629" cy="3887764"/>
          </a:xfrm>
          <a:prstGeom prst="rect">
            <a:avLst/>
          </a:prstGeom>
        </p:spPr>
        <p:txBody>
          <a:bodyPr anchor="t" rtlCol="false" tIns="0" lIns="0" bIns="0" rIns="0">
            <a:spAutoFit/>
          </a:bodyPr>
          <a:lstStyle/>
          <a:p>
            <a:pPr algn="just">
              <a:lnSpc>
                <a:spcPts val="6156"/>
              </a:lnSpc>
            </a:pPr>
            <a:r>
              <a:rPr lang="en-US" b="true" sz="4397">
                <a:solidFill>
                  <a:srgbClr val="DD2117"/>
                </a:solidFill>
                <a:latin typeface="Canva Sans Bold"/>
                <a:ea typeface="Canva Sans Bold"/>
                <a:cs typeface="Canva Sans Bold"/>
                <a:sym typeface="Canva Sans Bold"/>
              </a:rPr>
              <a:t>Dựa trên các chức năng đã nêu, có thể xác định các lớp thực thể và mối quan hệ giữa chúng như sau: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79" r="0" b="-7286"/>
            </a:stretch>
          </a:blipFill>
        </p:spPr>
      </p:sp>
      <p:sp>
        <p:nvSpPr>
          <p:cNvPr name="Freeform 3" id="3"/>
          <p:cNvSpPr/>
          <p:nvPr/>
        </p:nvSpPr>
        <p:spPr>
          <a:xfrm flipH="false" flipV="false" rot="0">
            <a:off x="-4015821" y="0"/>
            <a:ext cx="9160995" cy="10287000"/>
          </a:xfrm>
          <a:custGeom>
            <a:avLst/>
            <a:gdLst/>
            <a:ahLst/>
            <a:cxnLst/>
            <a:rect r="r" b="b" t="t" l="l"/>
            <a:pathLst>
              <a:path h="10287000" w="9160995">
                <a:moveTo>
                  <a:pt x="0" y="0"/>
                </a:moveTo>
                <a:lnTo>
                  <a:pt x="9160995" y="0"/>
                </a:lnTo>
                <a:lnTo>
                  <a:pt x="9160995" y="10287000"/>
                </a:lnTo>
                <a:lnTo>
                  <a:pt x="0" y="10287000"/>
                </a:lnTo>
                <a:lnTo>
                  <a:pt x="0" y="0"/>
                </a:lnTo>
                <a:close/>
              </a:path>
            </a:pathLst>
          </a:custGeom>
          <a:blipFill>
            <a:blip r:embed="rId3"/>
            <a:stretch>
              <a:fillRect l="-24475" t="0" r="-72413" b="0"/>
            </a:stretch>
          </a:blipFill>
        </p:spPr>
      </p:sp>
      <p:sp>
        <p:nvSpPr>
          <p:cNvPr name="TextBox 4" id="4"/>
          <p:cNvSpPr txBox="true"/>
          <p:nvPr/>
        </p:nvSpPr>
        <p:spPr>
          <a:xfrm rot="0">
            <a:off x="5627902" y="3390193"/>
            <a:ext cx="12110001" cy="2830340"/>
          </a:xfrm>
          <a:prstGeom prst="rect">
            <a:avLst/>
          </a:prstGeom>
        </p:spPr>
        <p:txBody>
          <a:bodyPr anchor="t" rtlCol="false" tIns="0" lIns="0" bIns="0" rIns="0">
            <a:spAutoFit/>
          </a:bodyPr>
          <a:lstStyle/>
          <a:p>
            <a:pPr algn="l">
              <a:lnSpc>
                <a:spcPts val="13820"/>
              </a:lnSpc>
            </a:pPr>
            <a:r>
              <a:rPr lang="en-US" sz="5528" u="sng" b="true">
                <a:solidFill>
                  <a:srgbClr val="DD1F16"/>
                </a:solidFill>
                <a:latin typeface="Canva Sans Bold"/>
                <a:ea typeface="Canva Sans Bold"/>
                <a:cs typeface="Canva Sans Bold"/>
                <a:sym typeface="Canva Sans Bold"/>
              </a:rPr>
              <a:t>CHƯƠNG 3: </a:t>
            </a:r>
          </a:p>
          <a:p>
            <a:pPr algn="l">
              <a:lnSpc>
                <a:spcPts val="9213"/>
              </a:lnSpc>
            </a:pPr>
            <a:r>
              <a:rPr lang="en-US" sz="3685" b="true">
                <a:solidFill>
                  <a:srgbClr val="DD1F16"/>
                </a:solidFill>
                <a:latin typeface="Canva Sans Bold"/>
                <a:ea typeface="Canva Sans Bold"/>
                <a:cs typeface="Canva Sans Bold"/>
                <a:sym typeface="Canva Sans Bold"/>
              </a:rPr>
              <a:t>THIẾT KẾ HỆ THỐNG VÀ TRIỂN KHAI MICROSERVICE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Freeform 6" id="6"/>
          <p:cNvSpPr/>
          <p:nvPr/>
        </p:nvSpPr>
        <p:spPr>
          <a:xfrm flipH="false" flipV="false" rot="0">
            <a:off x="1249792" y="2818206"/>
            <a:ext cx="15788415" cy="7207080"/>
          </a:xfrm>
          <a:custGeom>
            <a:avLst/>
            <a:gdLst/>
            <a:ahLst/>
            <a:cxnLst/>
            <a:rect r="r" b="b" t="t" l="l"/>
            <a:pathLst>
              <a:path h="7207080" w="15788415">
                <a:moveTo>
                  <a:pt x="0" y="0"/>
                </a:moveTo>
                <a:lnTo>
                  <a:pt x="15788416" y="0"/>
                </a:lnTo>
                <a:lnTo>
                  <a:pt x="15788416" y="7207080"/>
                </a:lnTo>
                <a:lnTo>
                  <a:pt x="0" y="7207080"/>
                </a:lnTo>
                <a:lnTo>
                  <a:pt x="0" y="0"/>
                </a:lnTo>
                <a:close/>
              </a:path>
            </a:pathLst>
          </a:custGeom>
          <a:blipFill>
            <a:blip r:embed="rId3"/>
            <a:stretch>
              <a:fillRect l="0" t="-522" r="0" b="-522"/>
            </a:stretch>
          </a:blipFill>
        </p:spPr>
      </p:sp>
      <p:sp>
        <p:nvSpPr>
          <p:cNvPr name="TextBox 7" id="7"/>
          <p:cNvSpPr txBox="true"/>
          <p:nvPr/>
        </p:nvSpPr>
        <p:spPr>
          <a:xfrm rot="0">
            <a:off x="1049690" y="1180719"/>
            <a:ext cx="16774983" cy="1967281"/>
          </a:xfrm>
          <a:prstGeom prst="rect">
            <a:avLst/>
          </a:prstGeom>
        </p:spPr>
        <p:txBody>
          <a:bodyPr anchor="t" rtlCol="false" tIns="0" lIns="0" bIns="0" rIns="0">
            <a:spAutoFit/>
          </a:bodyPr>
          <a:lstStyle/>
          <a:p>
            <a:pPr algn="l" marL="604089" indent="-302044" lvl="1">
              <a:lnSpc>
                <a:spcPts val="3917"/>
              </a:lnSpc>
              <a:spcBef>
                <a:spcPct val="0"/>
              </a:spcBef>
              <a:buFont typeface="Arial"/>
              <a:buChar char="•"/>
            </a:pPr>
            <a:r>
              <a:rPr lang="en-US" b="true" sz="2798">
                <a:solidFill>
                  <a:srgbClr val="9F1913"/>
                </a:solidFill>
                <a:latin typeface="Canva Sans Bold"/>
                <a:ea typeface="Canva Sans Bold"/>
                <a:cs typeface="Canva Sans Bold"/>
                <a:sym typeface="Canva Sans Bold"/>
              </a:rPr>
              <a:t>Microservices là một phương pháp kiến trúc phần mềm giúp chia ứng dụng thành nhiều dịch vụ nhỏ, độc lập, mỗi dịch vụ có thể thực hiện một chức năng cụ thể và có thể triển khai, phát triển và bảo trì độc lập.</a:t>
            </a:r>
          </a:p>
          <a:p>
            <a:pPr algn="l">
              <a:lnSpc>
                <a:spcPts val="3917"/>
              </a:lnSpc>
              <a:spcBef>
                <a:spcPct val="0"/>
              </a:spcBef>
            </a:pPr>
          </a:p>
        </p:txBody>
      </p:sp>
      <p:sp>
        <p:nvSpPr>
          <p:cNvPr name="TextBox 8" id="8"/>
          <p:cNvSpPr txBox="true"/>
          <p:nvPr/>
        </p:nvSpPr>
        <p:spPr>
          <a:xfrm rot="0">
            <a:off x="3064570" y="200198"/>
            <a:ext cx="12158860" cy="1571279"/>
          </a:xfrm>
          <a:prstGeom prst="rect">
            <a:avLst/>
          </a:prstGeom>
        </p:spPr>
        <p:txBody>
          <a:bodyPr anchor="t" rtlCol="false" tIns="0" lIns="0" bIns="0" rIns="0">
            <a:spAutoFit/>
          </a:bodyPr>
          <a:lstStyle/>
          <a:p>
            <a:pPr algn="ctr">
              <a:lnSpc>
                <a:spcPts val="6319"/>
              </a:lnSpc>
            </a:pPr>
            <a:r>
              <a:rPr lang="en-US" sz="4513" b="true">
                <a:solidFill>
                  <a:srgbClr val="FEFDFD"/>
                </a:solidFill>
                <a:latin typeface="Canva Sans Bold"/>
                <a:ea typeface="Canva Sans Bold"/>
                <a:cs typeface="Canva Sans Bold"/>
                <a:sym typeface="Canva Sans Bold"/>
              </a:rPr>
              <a:t>Triển khai Microservices cho hệ thống</a:t>
            </a:r>
          </a:p>
          <a:p>
            <a:pPr algn="ctr">
              <a:lnSpc>
                <a:spcPts val="631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TextBox 6" id="6"/>
          <p:cNvSpPr txBox="true"/>
          <p:nvPr/>
        </p:nvSpPr>
        <p:spPr>
          <a:xfrm rot="0">
            <a:off x="2142650" y="106443"/>
            <a:ext cx="13440173" cy="1571279"/>
          </a:xfrm>
          <a:prstGeom prst="rect">
            <a:avLst/>
          </a:prstGeom>
        </p:spPr>
        <p:txBody>
          <a:bodyPr anchor="t" rtlCol="false" tIns="0" lIns="0" bIns="0" rIns="0">
            <a:spAutoFit/>
          </a:bodyPr>
          <a:lstStyle/>
          <a:p>
            <a:pPr algn="ctr">
              <a:lnSpc>
                <a:spcPts val="6319"/>
              </a:lnSpc>
            </a:pPr>
            <a:r>
              <a:rPr lang="en-US" sz="4513" b="true">
                <a:solidFill>
                  <a:srgbClr val="FEFDFD"/>
                </a:solidFill>
                <a:latin typeface="Canva Sans Bold"/>
                <a:ea typeface="Canva Sans Bold"/>
                <a:cs typeface="Canva Sans Bold"/>
                <a:sym typeface="Canva Sans Bold"/>
              </a:rPr>
              <a:t>Ưu và nhược điểm của hệ thống Microservices</a:t>
            </a:r>
          </a:p>
          <a:p>
            <a:pPr algn="ctr">
              <a:lnSpc>
                <a:spcPts val="6319"/>
              </a:lnSpc>
              <a:spcBef>
                <a:spcPct val="0"/>
              </a:spcBef>
            </a:pPr>
          </a:p>
        </p:txBody>
      </p:sp>
      <p:sp>
        <p:nvSpPr>
          <p:cNvPr name="TextBox 7" id="7"/>
          <p:cNvSpPr txBox="true"/>
          <p:nvPr/>
        </p:nvSpPr>
        <p:spPr>
          <a:xfrm rot="0">
            <a:off x="749429" y="1601523"/>
            <a:ext cx="15648871" cy="8221601"/>
          </a:xfrm>
          <a:prstGeom prst="rect">
            <a:avLst/>
          </a:prstGeom>
        </p:spPr>
        <p:txBody>
          <a:bodyPr anchor="t" rtlCol="false" tIns="0" lIns="0" bIns="0" rIns="0">
            <a:spAutoFit/>
          </a:bodyPr>
          <a:lstStyle/>
          <a:p>
            <a:pPr algn="just" marL="837106" indent="-418553" lvl="1">
              <a:lnSpc>
                <a:spcPts val="5428"/>
              </a:lnSpc>
              <a:buFont typeface="Arial"/>
              <a:buChar char="•"/>
            </a:pPr>
            <a:r>
              <a:rPr lang="en-US" b="true" sz="3877">
                <a:solidFill>
                  <a:srgbClr val="DD1F16"/>
                </a:solidFill>
                <a:latin typeface="Canva Sans Bold"/>
                <a:ea typeface="Canva Sans Bold"/>
                <a:cs typeface="Canva Sans Bold"/>
                <a:sym typeface="Canva Sans Bold"/>
              </a:rPr>
              <a:t>Ưu điểm</a:t>
            </a:r>
            <a:r>
              <a:rPr lang="en-US" sz="3877">
                <a:solidFill>
                  <a:srgbClr val="DD1F16"/>
                </a:solidFill>
                <a:latin typeface="Canva Sans"/>
                <a:ea typeface="Canva Sans"/>
                <a:cs typeface="Canva Sans"/>
                <a:sym typeface="Canva Sans"/>
              </a:rPr>
              <a:t>:</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Tính mở rộng linh hoạt.</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Dễ dàng bảo trì và nâng cấp.</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Phát triển độc lập.</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Khả năng thay đổi công nghệ linh hoạt.</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Tính sẵn sàng cao.</a:t>
            </a:r>
          </a:p>
          <a:p>
            <a:pPr algn="just" marL="837106" indent="-418553" lvl="1">
              <a:lnSpc>
                <a:spcPts val="5428"/>
              </a:lnSpc>
              <a:buFont typeface="Arial"/>
              <a:buChar char="•"/>
            </a:pPr>
            <a:r>
              <a:rPr lang="en-US" b="true" sz="3877">
                <a:solidFill>
                  <a:srgbClr val="DD1F16"/>
                </a:solidFill>
                <a:latin typeface="Canva Sans Bold"/>
                <a:ea typeface="Canva Sans Bold"/>
                <a:cs typeface="Canva Sans Bold"/>
                <a:sym typeface="Canva Sans Bold"/>
              </a:rPr>
              <a:t>Nhược điểm:</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Quản lý phức tạp.</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Giao tiếp giữa các dịch vụ.</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Khó khăn trong việc triển khai ban đầu.</a:t>
            </a:r>
          </a:p>
          <a:p>
            <a:pPr algn="just" marL="1674212" indent="-558071" lvl="2">
              <a:lnSpc>
                <a:spcPts val="5428"/>
              </a:lnSpc>
              <a:buFont typeface="Arial"/>
              <a:buChar char="⚬"/>
            </a:pPr>
            <a:r>
              <a:rPr lang="en-US" sz="3877">
                <a:solidFill>
                  <a:srgbClr val="DD1F16"/>
                </a:solidFill>
                <a:latin typeface="Canva Sans"/>
                <a:ea typeface="Canva Sans"/>
                <a:cs typeface="Canva Sans"/>
                <a:sym typeface="Canva Sans"/>
              </a:rPr>
              <a:t>Tính nhất quán dữ liệu.</a:t>
            </a:r>
          </a:p>
          <a:p>
            <a:pPr algn="just">
              <a:lnSpc>
                <a:spcPts val="542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236987"/>
            <a:chOff x="0" y="0"/>
            <a:chExt cx="5199297" cy="325791"/>
          </a:xfrm>
        </p:grpSpPr>
        <p:sp>
          <p:nvSpPr>
            <p:cNvPr name="Freeform 3" id="3"/>
            <p:cNvSpPr/>
            <p:nvPr/>
          </p:nvSpPr>
          <p:spPr>
            <a:xfrm flipH="false" flipV="false" rot="0">
              <a:off x="0" y="0"/>
              <a:ext cx="5199297" cy="325791"/>
            </a:xfrm>
            <a:custGeom>
              <a:avLst/>
              <a:gdLst/>
              <a:ahLst/>
              <a:cxnLst/>
              <a:rect r="r" b="b" t="t" l="l"/>
              <a:pathLst>
                <a:path h="325791" w="5199297">
                  <a:moveTo>
                    <a:pt x="0" y="0"/>
                  </a:moveTo>
                  <a:lnTo>
                    <a:pt x="5199297" y="0"/>
                  </a:lnTo>
                  <a:lnTo>
                    <a:pt x="5199297" y="325791"/>
                  </a:lnTo>
                  <a:lnTo>
                    <a:pt x="0" y="325791"/>
                  </a:lnTo>
                  <a:close/>
                </a:path>
              </a:pathLst>
            </a:custGeom>
            <a:solidFill>
              <a:srgbClr val="DD1F16"/>
            </a:solidFill>
          </p:spPr>
        </p:sp>
        <p:sp>
          <p:nvSpPr>
            <p:cNvPr name="TextBox 4" id="4"/>
            <p:cNvSpPr txBox="true"/>
            <p:nvPr/>
          </p:nvSpPr>
          <p:spPr>
            <a:xfrm>
              <a:off x="0" y="-57150"/>
              <a:ext cx="5199297" cy="382941"/>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6855789" y="0"/>
            <a:ext cx="1432211" cy="1236987"/>
          </a:xfrm>
          <a:custGeom>
            <a:avLst/>
            <a:gdLst/>
            <a:ahLst/>
            <a:cxnLst/>
            <a:rect r="r" b="b" t="t" l="l"/>
            <a:pathLst>
              <a:path h="1236987" w="1432211">
                <a:moveTo>
                  <a:pt x="0" y="0"/>
                </a:moveTo>
                <a:lnTo>
                  <a:pt x="1432211" y="0"/>
                </a:lnTo>
                <a:lnTo>
                  <a:pt x="1432211" y="1236987"/>
                </a:lnTo>
                <a:lnTo>
                  <a:pt x="0" y="1236987"/>
                </a:lnTo>
                <a:lnTo>
                  <a:pt x="0" y="0"/>
                </a:lnTo>
                <a:close/>
              </a:path>
            </a:pathLst>
          </a:custGeom>
          <a:blipFill>
            <a:blip r:embed="rId2"/>
            <a:stretch>
              <a:fillRect l="0" t="-10802" r="-1483" b="-6696"/>
            </a:stretch>
          </a:blipFill>
        </p:spPr>
      </p:sp>
      <p:sp>
        <p:nvSpPr>
          <p:cNvPr name="Freeform 6" id="6"/>
          <p:cNvSpPr/>
          <p:nvPr/>
        </p:nvSpPr>
        <p:spPr>
          <a:xfrm flipH="false" flipV="false" rot="0">
            <a:off x="1028700" y="1333493"/>
            <a:ext cx="15908989" cy="8757347"/>
          </a:xfrm>
          <a:custGeom>
            <a:avLst/>
            <a:gdLst/>
            <a:ahLst/>
            <a:cxnLst/>
            <a:rect r="r" b="b" t="t" l="l"/>
            <a:pathLst>
              <a:path h="8757347" w="15908989">
                <a:moveTo>
                  <a:pt x="0" y="0"/>
                </a:moveTo>
                <a:lnTo>
                  <a:pt x="15908989" y="0"/>
                </a:lnTo>
                <a:lnTo>
                  <a:pt x="15908989" y="8757347"/>
                </a:lnTo>
                <a:lnTo>
                  <a:pt x="0" y="8757347"/>
                </a:lnTo>
                <a:lnTo>
                  <a:pt x="0" y="0"/>
                </a:lnTo>
                <a:close/>
              </a:path>
            </a:pathLst>
          </a:custGeom>
          <a:blipFill>
            <a:blip r:embed="rId3"/>
            <a:stretch>
              <a:fillRect l="0" t="-2151" r="0" b="-2151"/>
            </a:stretch>
          </a:blipFill>
        </p:spPr>
      </p:sp>
      <p:sp>
        <p:nvSpPr>
          <p:cNvPr name="TextBox 7" id="7"/>
          <p:cNvSpPr txBox="true"/>
          <p:nvPr/>
        </p:nvSpPr>
        <p:spPr>
          <a:xfrm rot="0">
            <a:off x="4203161" y="20550"/>
            <a:ext cx="11334759" cy="1008150"/>
          </a:xfrm>
          <a:prstGeom prst="rect">
            <a:avLst/>
          </a:prstGeom>
        </p:spPr>
        <p:txBody>
          <a:bodyPr anchor="t" rtlCol="false" tIns="0" lIns="0" bIns="0" rIns="0">
            <a:spAutoFit/>
          </a:bodyPr>
          <a:lstStyle/>
          <a:p>
            <a:pPr algn="just">
              <a:lnSpc>
                <a:spcPts val="8387"/>
              </a:lnSpc>
            </a:pPr>
            <a:r>
              <a:rPr lang="en-US" b="true" sz="5990">
                <a:solidFill>
                  <a:srgbClr val="FFFFFF"/>
                </a:solidFill>
                <a:latin typeface="Canva Sans Bold"/>
                <a:ea typeface="Canva Sans Bold"/>
                <a:cs typeface="Canva Sans Bold"/>
                <a:sym typeface="Canva Sans Bold"/>
              </a:rPr>
              <a:t>Cơ sở dữ liệu của hệ thống :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79" r="0" b="-7286"/>
            </a:stretch>
          </a:blipFill>
        </p:spPr>
      </p:sp>
      <p:sp>
        <p:nvSpPr>
          <p:cNvPr name="Freeform 3" id="3"/>
          <p:cNvSpPr/>
          <p:nvPr/>
        </p:nvSpPr>
        <p:spPr>
          <a:xfrm flipH="false" flipV="false" rot="0">
            <a:off x="-4015821" y="0"/>
            <a:ext cx="9160995" cy="10287000"/>
          </a:xfrm>
          <a:custGeom>
            <a:avLst/>
            <a:gdLst/>
            <a:ahLst/>
            <a:cxnLst/>
            <a:rect r="r" b="b" t="t" l="l"/>
            <a:pathLst>
              <a:path h="10287000" w="9160995">
                <a:moveTo>
                  <a:pt x="0" y="0"/>
                </a:moveTo>
                <a:lnTo>
                  <a:pt x="9160995" y="0"/>
                </a:lnTo>
                <a:lnTo>
                  <a:pt x="9160995" y="10287000"/>
                </a:lnTo>
                <a:lnTo>
                  <a:pt x="0" y="10287000"/>
                </a:lnTo>
                <a:lnTo>
                  <a:pt x="0" y="0"/>
                </a:lnTo>
                <a:close/>
              </a:path>
            </a:pathLst>
          </a:custGeom>
          <a:blipFill>
            <a:blip r:embed="rId3"/>
            <a:stretch>
              <a:fillRect l="-24475" t="0" r="-72413" b="0"/>
            </a:stretch>
          </a:blipFill>
        </p:spPr>
      </p:sp>
      <p:sp>
        <p:nvSpPr>
          <p:cNvPr name="TextBox 4" id="4"/>
          <p:cNvSpPr txBox="true"/>
          <p:nvPr/>
        </p:nvSpPr>
        <p:spPr>
          <a:xfrm rot="0">
            <a:off x="5815412" y="3390193"/>
            <a:ext cx="12110001" cy="2830340"/>
          </a:xfrm>
          <a:prstGeom prst="rect">
            <a:avLst/>
          </a:prstGeom>
        </p:spPr>
        <p:txBody>
          <a:bodyPr anchor="t" rtlCol="false" tIns="0" lIns="0" bIns="0" rIns="0">
            <a:spAutoFit/>
          </a:bodyPr>
          <a:lstStyle/>
          <a:p>
            <a:pPr algn="l">
              <a:lnSpc>
                <a:spcPts val="13820"/>
              </a:lnSpc>
            </a:pPr>
            <a:r>
              <a:rPr lang="en-US" sz="5528" u="sng" b="true">
                <a:solidFill>
                  <a:srgbClr val="DD1F16"/>
                </a:solidFill>
                <a:latin typeface="Canva Sans Bold"/>
                <a:ea typeface="Canva Sans Bold"/>
                <a:cs typeface="Canva Sans Bold"/>
                <a:sym typeface="Canva Sans Bold"/>
              </a:rPr>
              <a:t>CHƯƠNG 4: </a:t>
            </a:r>
          </a:p>
          <a:p>
            <a:pPr algn="l">
              <a:lnSpc>
                <a:spcPts val="9213"/>
              </a:lnSpc>
            </a:pPr>
            <a:r>
              <a:rPr lang="en-US" sz="3685" b="true">
                <a:solidFill>
                  <a:srgbClr val="DD1F16"/>
                </a:solidFill>
                <a:latin typeface="Canva Sans Bold"/>
                <a:ea typeface="Canva Sans Bold"/>
                <a:cs typeface="Canva Sans Bold"/>
                <a:sym typeface="Canva Sans Bold"/>
              </a:rPr>
              <a:t>TRIỂN KHAI HỆ THỐNG GỢI Ý SẢN PHẨM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07280" y="3983476"/>
            <a:ext cx="1028700" cy="1027843"/>
          </a:xfrm>
          <a:custGeom>
            <a:avLst/>
            <a:gdLst/>
            <a:ahLst/>
            <a:cxnLst/>
            <a:rect r="r" b="b" t="t" l="l"/>
            <a:pathLst>
              <a:path h="1027843" w="1028700">
                <a:moveTo>
                  <a:pt x="0" y="0"/>
                </a:moveTo>
                <a:lnTo>
                  <a:pt x="1028700" y="0"/>
                </a:lnTo>
                <a:lnTo>
                  <a:pt x="1028700" y="1027843"/>
                </a:lnTo>
                <a:lnTo>
                  <a:pt x="0" y="1027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77883"/>
            <a:ext cx="19374218" cy="1534758"/>
            <a:chOff x="0" y="0"/>
            <a:chExt cx="5102675" cy="404216"/>
          </a:xfrm>
        </p:grpSpPr>
        <p:sp>
          <p:nvSpPr>
            <p:cNvPr name="Freeform 4" id="4"/>
            <p:cNvSpPr/>
            <p:nvPr/>
          </p:nvSpPr>
          <p:spPr>
            <a:xfrm flipH="false" flipV="false" rot="0">
              <a:off x="0" y="0"/>
              <a:ext cx="5102675" cy="404216"/>
            </a:xfrm>
            <a:custGeom>
              <a:avLst/>
              <a:gdLst/>
              <a:ahLst/>
              <a:cxnLst/>
              <a:rect r="r" b="b" t="t" l="l"/>
              <a:pathLst>
                <a:path h="404216" w="5102675">
                  <a:moveTo>
                    <a:pt x="0" y="0"/>
                  </a:moveTo>
                  <a:lnTo>
                    <a:pt x="5102675" y="0"/>
                  </a:lnTo>
                  <a:lnTo>
                    <a:pt x="5102675" y="404216"/>
                  </a:lnTo>
                  <a:lnTo>
                    <a:pt x="0" y="404216"/>
                  </a:lnTo>
                  <a:close/>
                </a:path>
              </a:pathLst>
            </a:custGeom>
            <a:solidFill>
              <a:srgbClr val="DD1F16"/>
            </a:solidFill>
          </p:spPr>
        </p:sp>
        <p:sp>
          <p:nvSpPr>
            <p:cNvPr name="TextBox 5" id="5"/>
            <p:cNvSpPr txBox="true"/>
            <p:nvPr/>
          </p:nvSpPr>
          <p:spPr>
            <a:xfrm>
              <a:off x="0" y="-57150"/>
              <a:ext cx="5102675" cy="461366"/>
            </a:xfrm>
            <a:prstGeom prst="rect">
              <a:avLst/>
            </a:prstGeom>
          </p:spPr>
          <p:txBody>
            <a:bodyPr anchor="ctr" rtlCol="false" tIns="50800" lIns="50800" bIns="50800" rIns="50800"/>
            <a:lstStyle/>
            <a:p>
              <a:pPr algn="ctr">
                <a:lnSpc>
                  <a:spcPts val="3511"/>
                </a:lnSpc>
              </a:pPr>
            </a:p>
          </p:txBody>
        </p:sp>
      </p:grpSp>
      <p:sp>
        <p:nvSpPr>
          <p:cNvPr name="Freeform 6" id="6"/>
          <p:cNvSpPr/>
          <p:nvPr/>
        </p:nvSpPr>
        <p:spPr>
          <a:xfrm flipH="false" flipV="false" rot="0">
            <a:off x="17035469" y="-44513"/>
            <a:ext cx="1252531" cy="1401388"/>
          </a:xfrm>
          <a:custGeom>
            <a:avLst/>
            <a:gdLst/>
            <a:ahLst/>
            <a:cxnLst/>
            <a:rect r="r" b="b" t="t" l="l"/>
            <a:pathLst>
              <a:path h="1401388" w="1252531">
                <a:moveTo>
                  <a:pt x="0" y="0"/>
                </a:moveTo>
                <a:lnTo>
                  <a:pt x="1252531" y="0"/>
                </a:lnTo>
                <a:lnTo>
                  <a:pt x="1252531" y="1401388"/>
                </a:lnTo>
                <a:lnTo>
                  <a:pt x="0" y="1401388"/>
                </a:lnTo>
                <a:lnTo>
                  <a:pt x="0" y="0"/>
                </a:lnTo>
                <a:close/>
              </a:path>
            </a:pathLst>
          </a:custGeom>
          <a:blipFill>
            <a:blip r:embed="rId4"/>
            <a:stretch>
              <a:fillRect l="-12809" t="-3757" r="-7493" b="-3766"/>
            </a:stretch>
          </a:blipFill>
        </p:spPr>
      </p:sp>
      <p:sp>
        <p:nvSpPr>
          <p:cNvPr name="Freeform 7" id="7"/>
          <p:cNvSpPr/>
          <p:nvPr/>
        </p:nvSpPr>
        <p:spPr>
          <a:xfrm flipH="false" flipV="false" rot="0">
            <a:off x="1967073" y="3822797"/>
            <a:ext cx="14992807" cy="5940900"/>
          </a:xfrm>
          <a:custGeom>
            <a:avLst/>
            <a:gdLst/>
            <a:ahLst/>
            <a:cxnLst/>
            <a:rect r="r" b="b" t="t" l="l"/>
            <a:pathLst>
              <a:path h="5940900" w="14992807">
                <a:moveTo>
                  <a:pt x="0" y="0"/>
                </a:moveTo>
                <a:lnTo>
                  <a:pt x="14992806" y="0"/>
                </a:lnTo>
                <a:lnTo>
                  <a:pt x="14992806" y="5940900"/>
                </a:lnTo>
                <a:lnTo>
                  <a:pt x="0" y="5940900"/>
                </a:lnTo>
                <a:lnTo>
                  <a:pt x="0" y="0"/>
                </a:lnTo>
                <a:close/>
              </a:path>
            </a:pathLst>
          </a:custGeom>
          <a:blipFill>
            <a:blip r:embed="rId5"/>
            <a:stretch>
              <a:fillRect l="-35" t="0" r="-35" b="0"/>
            </a:stretch>
          </a:blipFill>
        </p:spPr>
      </p:sp>
      <p:sp>
        <p:nvSpPr>
          <p:cNvPr name="TextBox 8" id="8"/>
          <p:cNvSpPr txBox="true"/>
          <p:nvPr/>
        </p:nvSpPr>
        <p:spPr>
          <a:xfrm rot="0">
            <a:off x="3214744" y="279299"/>
            <a:ext cx="12497464" cy="704403"/>
          </a:xfrm>
          <a:prstGeom prst="rect">
            <a:avLst/>
          </a:prstGeom>
        </p:spPr>
        <p:txBody>
          <a:bodyPr anchor="t" rtlCol="false" tIns="0" lIns="0" bIns="0" rIns="0">
            <a:spAutoFit/>
          </a:bodyPr>
          <a:lstStyle/>
          <a:p>
            <a:pPr algn="l">
              <a:lnSpc>
                <a:spcPts val="5719"/>
              </a:lnSpc>
              <a:spcBef>
                <a:spcPct val="0"/>
              </a:spcBef>
            </a:pPr>
            <a:r>
              <a:rPr lang="en-US" b="true" sz="4085">
                <a:solidFill>
                  <a:srgbClr val="FFFFFF"/>
                </a:solidFill>
                <a:latin typeface="Canva Sans Bold"/>
                <a:ea typeface="Canva Sans Bold"/>
                <a:cs typeface="Canva Sans Bold"/>
                <a:sym typeface="Canva Sans Bold"/>
              </a:rPr>
              <a:t>MÔ HÌNH GỢI Ý SẢN PHẨM ĐƯỢC TRIỂN KHAI </a:t>
            </a:r>
          </a:p>
        </p:txBody>
      </p:sp>
      <p:sp>
        <p:nvSpPr>
          <p:cNvPr name="TextBox 9" id="9"/>
          <p:cNvSpPr txBox="true"/>
          <p:nvPr/>
        </p:nvSpPr>
        <p:spPr>
          <a:xfrm rot="0">
            <a:off x="1483359" y="1597651"/>
            <a:ext cx="15321283" cy="2089707"/>
          </a:xfrm>
          <a:prstGeom prst="rect">
            <a:avLst/>
          </a:prstGeom>
        </p:spPr>
        <p:txBody>
          <a:bodyPr anchor="t" rtlCol="false" tIns="0" lIns="0" bIns="0" rIns="0">
            <a:spAutoFit/>
          </a:bodyPr>
          <a:lstStyle/>
          <a:p>
            <a:pPr algn="just">
              <a:lnSpc>
                <a:spcPts val="5569"/>
              </a:lnSpc>
            </a:pPr>
          </a:p>
          <a:p>
            <a:pPr algn="just" marL="858868" indent="-429434" lvl="1">
              <a:lnSpc>
                <a:spcPts val="5569"/>
              </a:lnSpc>
              <a:buFont typeface="Arial"/>
              <a:buChar char="•"/>
            </a:pPr>
            <a:r>
              <a:rPr lang="en-US" b="true" sz="3978">
                <a:solidFill>
                  <a:srgbClr val="DD1F16"/>
                </a:solidFill>
                <a:latin typeface="Canva Sans Bold"/>
                <a:ea typeface="Canva Sans Bold"/>
                <a:cs typeface="Canva Sans Bold"/>
                <a:sym typeface="Canva Sans Bold"/>
              </a:rPr>
              <a:t>Sử dụng thông tin, đặc điểm của sản phẩm đang được người dùng xem để tìm ra các sản phẩm tương tự.</a:t>
            </a:r>
          </a:p>
        </p:txBody>
      </p:sp>
      <p:sp>
        <p:nvSpPr>
          <p:cNvPr name="TextBox 10" id="10"/>
          <p:cNvSpPr txBox="true"/>
          <p:nvPr/>
        </p:nvSpPr>
        <p:spPr>
          <a:xfrm rot="0">
            <a:off x="-1405702" y="1597651"/>
            <a:ext cx="11957967" cy="668438"/>
          </a:xfrm>
          <a:prstGeom prst="rect">
            <a:avLst/>
          </a:prstGeom>
        </p:spPr>
        <p:txBody>
          <a:bodyPr anchor="t" rtlCol="false" tIns="0" lIns="0" bIns="0" rIns="0">
            <a:spAutoFit/>
          </a:bodyPr>
          <a:lstStyle/>
          <a:p>
            <a:pPr algn="ctr">
              <a:lnSpc>
                <a:spcPts val="5502"/>
              </a:lnSpc>
              <a:spcBef>
                <a:spcPct val="0"/>
              </a:spcBef>
            </a:pPr>
            <a:r>
              <a:rPr lang="en-US" b="true" sz="3930">
                <a:solidFill>
                  <a:srgbClr val="DD1F16"/>
                </a:solidFill>
                <a:latin typeface="Canva Sans Bold"/>
                <a:ea typeface="Canva Sans Bold"/>
                <a:cs typeface="Canva Sans Bold"/>
                <a:sym typeface="Canva Sans Bold"/>
              </a:rPr>
              <a:t>1. Content-Based Filtering (CB)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5838" y="4938463"/>
            <a:ext cx="6056920" cy="1014802"/>
          </a:xfrm>
          <a:custGeom>
            <a:avLst/>
            <a:gdLst/>
            <a:ahLst/>
            <a:cxnLst/>
            <a:rect r="r" b="b" t="t" l="l"/>
            <a:pathLst>
              <a:path h="1014802" w="6056920">
                <a:moveTo>
                  <a:pt x="0" y="0"/>
                </a:moveTo>
                <a:lnTo>
                  <a:pt x="6056921" y="0"/>
                </a:lnTo>
                <a:lnTo>
                  <a:pt x="6056921" y="1014802"/>
                </a:lnTo>
                <a:lnTo>
                  <a:pt x="0" y="1014802"/>
                </a:lnTo>
                <a:lnTo>
                  <a:pt x="0" y="0"/>
                </a:lnTo>
                <a:close/>
              </a:path>
            </a:pathLst>
          </a:custGeom>
          <a:blipFill>
            <a:blip r:embed="rId2"/>
            <a:stretch>
              <a:fillRect l="0" t="-3692" r="0" b="-3692"/>
            </a:stretch>
          </a:blipFill>
        </p:spPr>
      </p:sp>
      <p:sp>
        <p:nvSpPr>
          <p:cNvPr name="Freeform 3" id="3"/>
          <p:cNvSpPr/>
          <p:nvPr/>
        </p:nvSpPr>
        <p:spPr>
          <a:xfrm flipH="false" flipV="false" rot="0">
            <a:off x="4612397" y="7858696"/>
            <a:ext cx="8766465" cy="1008928"/>
          </a:xfrm>
          <a:custGeom>
            <a:avLst/>
            <a:gdLst/>
            <a:ahLst/>
            <a:cxnLst/>
            <a:rect r="r" b="b" t="t" l="l"/>
            <a:pathLst>
              <a:path h="1008928" w="8766465">
                <a:moveTo>
                  <a:pt x="0" y="0"/>
                </a:moveTo>
                <a:lnTo>
                  <a:pt x="8766465" y="0"/>
                </a:lnTo>
                <a:lnTo>
                  <a:pt x="8766465" y="1008929"/>
                </a:lnTo>
                <a:lnTo>
                  <a:pt x="0" y="1008929"/>
                </a:lnTo>
                <a:lnTo>
                  <a:pt x="0" y="0"/>
                </a:lnTo>
                <a:close/>
              </a:path>
            </a:pathLst>
          </a:custGeom>
          <a:blipFill>
            <a:blip r:embed="rId3"/>
            <a:stretch>
              <a:fillRect l="0" t="0" r="0" b="0"/>
            </a:stretch>
          </a:blipFill>
        </p:spPr>
      </p:sp>
      <p:sp>
        <p:nvSpPr>
          <p:cNvPr name="Freeform 4" id="4"/>
          <p:cNvSpPr/>
          <p:nvPr/>
        </p:nvSpPr>
        <p:spPr>
          <a:xfrm flipH="false" flipV="false" rot="0">
            <a:off x="10000470" y="5024188"/>
            <a:ext cx="6606833" cy="1149014"/>
          </a:xfrm>
          <a:custGeom>
            <a:avLst/>
            <a:gdLst/>
            <a:ahLst/>
            <a:cxnLst/>
            <a:rect r="r" b="b" t="t" l="l"/>
            <a:pathLst>
              <a:path h="1149014" w="6606833">
                <a:moveTo>
                  <a:pt x="0" y="0"/>
                </a:moveTo>
                <a:lnTo>
                  <a:pt x="6606832" y="0"/>
                </a:lnTo>
                <a:lnTo>
                  <a:pt x="6606832" y="1149015"/>
                </a:lnTo>
                <a:lnTo>
                  <a:pt x="0" y="1149015"/>
                </a:lnTo>
                <a:lnTo>
                  <a:pt x="0" y="0"/>
                </a:lnTo>
                <a:close/>
              </a:path>
            </a:pathLst>
          </a:custGeom>
          <a:blipFill>
            <a:blip r:embed="rId4"/>
            <a:stretch>
              <a:fillRect l="0" t="0" r="0" b="0"/>
            </a:stretch>
          </a:blipFill>
        </p:spPr>
      </p:sp>
      <p:sp>
        <p:nvSpPr>
          <p:cNvPr name="Freeform 5" id="5"/>
          <p:cNvSpPr/>
          <p:nvPr/>
        </p:nvSpPr>
        <p:spPr>
          <a:xfrm flipH="false" flipV="false" rot="0">
            <a:off x="10000470" y="3311052"/>
            <a:ext cx="5138474" cy="803181"/>
          </a:xfrm>
          <a:custGeom>
            <a:avLst/>
            <a:gdLst/>
            <a:ahLst/>
            <a:cxnLst/>
            <a:rect r="r" b="b" t="t" l="l"/>
            <a:pathLst>
              <a:path h="803181" w="5138474">
                <a:moveTo>
                  <a:pt x="0" y="0"/>
                </a:moveTo>
                <a:lnTo>
                  <a:pt x="5138473" y="0"/>
                </a:lnTo>
                <a:lnTo>
                  <a:pt x="5138473" y="803181"/>
                </a:lnTo>
                <a:lnTo>
                  <a:pt x="0" y="803181"/>
                </a:lnTo>
                <a:lnTo>
                  <a:pt x="0" y="0"/>
                </a:lnTo>
                <a:close/>
              </a:path>
            </a:pathLst>
          </a:custGeom>
          <a:blipFill>
            <a:blip r:embed="rId5"/>
            <a:stretch>
              <a:fillRect l="-13913" t="0" r="-16505" b="0"/>
            </a:stretch>
          </a:blipFill>
        </p:spPr>
      </p:sp>
      <p:sp>
        <p:nvSpPr>
          <p:cNvPr name="TextBox 6" id="6"/>
          <p:cNvSpPr txBox="true"/>
          <p:nvPr/>
        </p:nvSpPr>
        <p:spPr>
          <a:xfrm rot="0">
            <a:off x="526593" y="1916297"/>
            <a:ext cx="5883532" cy="1012190"/>
          </a:xfrm>
          <a:prstGeom prst="rect">
            <a:avLst/>
          </a:prstGeom>
        </p:spPr>
        <p:txBody>
          <a:bodyPr anchor="t" rtlCol="false" tIns="0" lIns="0" bIns="0" rIns="0">
            <a:spAutoFit/>
          </a:bodyPr>
          <a:lstStyle/>
          <a:p>
            <a:pPr algn="l">
              <a:lnSpc>
                <a:spcPts val="4060"/>
              </a:lnSpc>
              <a:spcBef>
                <a:spcPct val="0"/>
              </a:spcBef>
            </a:pPr>
          </a:p>
          <a:p>
            <a:pPr algn="l">
              <a:lnSpc>
                <a:spcPts val="4060"/>
              </a:lnSpc>
            </a:pPr>
            <a:r>
              <a:rPr lang="en-US" b="true" sz="2900">
                <a:solidFill>
                  <a:srgbClr val="172940"/>
                </a:solidFill>
                <a:latin typeface="Canva Sans Bold"/>
                <a:ea typeface="Canva Sans Bold"/>
                <a:cs typeface="Canva Sans Bold"/>
                <a:sym typeface="Canva Sans Bold"/>
              </a:rPr>
              <a:t>B3: Tính toán TF-IDF:</a:t>
            </a:r>
          </a:p>
        </p:txBody>
      </p:sp>
      <p:grpSp>
        <p:nvGrpSpPr>
          <p:cNvPr name="Group 7" id="7"/>
          <p:cNvGrpSpPr/>
          <p:nvPr/>
        </p:nvGrpSpPr>
        <p:grpSpPr>
          <a:xfrm rot="0">
            <a:off x="0" y="-25483"/>
            <a:ext cx="19526618" cy="978485"/>
            <a:chOff x="0" y="0"/>
            <a:chExt cx="5142813" cy="257708"/>
          </a:xfrm>
        </p:grpSpPr>
        <p:sp>
          <p:nvSpPr>
            <p:cNvPr name="Freeform 8" id="8"/>
            <p:cNvSpPr/>
            <p:nvPr/>
          </p:nvSpPr>
          <p:spPr>
            <a:xfrm flipH="false" flipV="false" rot="0">
              <a:off x="0" y="0"/>
              <a:ext cx="5142813" cy="257708"/>
            </a:xfrm>
            <a:custGeom>
              <a:avLst/>
              <a:gdLst/>
              <a:ahLst/>
              <a:cxnLst/>
              <a:rect r="r" b="b" t="t" l="l"/>
              <a:pathLst>
                <a:path h="257708" w="5142813">
                  <a:moveTo>
                    <a:pt x="0" y="0"/>
                  </a:moveTo>
                  <a:lnTo>
                    <a:pt x="5142813" y="0"/>
                  </a:lnTo>
                  <a:lnTo>
                    <a:pt x="5142813" y="257708"/>
                  </a:lnTo>
                  <a:lnTo>
                    <a:pt x="0" y="257708"/>
                  </a:lnTo>
                  <a:close/>
                </a:path>
              </a:pathLst>
            </a:custGeom>
            <a:solidFill>
              <a:srgbClr val="DD1F16"/>
            </a:solidFill>
          </p:spPr>
        </p:sp>
        <p:sp>
          <p:nvSpPr>
            <p:cNvPr name="TextBox 9" id="9"/>
            <p:cNvSpPr txBox="true"/>
            <p:nvPr/>
          </p:nvSpPr>
          <p:spPr>
            <a:xfrm>
              <a:off x="0" y="-57150"/>
              <a:ext cx="5142813" cy="314858"/>
            </a:xfrm>
            <a:prstGeom prst="rect">
              <a:avLst/>
            </a:prstGeom>
          </p:spPr>
          <p:txBody>
            <a:bodyPr anchor="ctr" rtlCol="false" tIns="50800" lIns="50800" bIns="50800" rIns="50800"/>
            <a:lstStyle/>
            <a:p>
              <a:pPr algn="ctr">
                <a:lnSpc>
                  <a:spcPts val="3511"/>
                </a:lnSpc>
              </a:pPr>
            </a:p>
          </p:txBody>
        </p:sp>
      </p:grpSp>
      <p:sp>
        <p:nvSpPr>
          <p:cNvPr name="TextBox 10" id="10"/>
          <p:cNvSpPr txBox="true"/>
          <p:nvPr/>
        </p:nvSpPr>
        <p:spPr>
          <a:xfrm rot="0">
            <a:off x="2569293" y="57997"/>
            <a:ext cx="12852673" cy="771179"/>
          </a:xfrm>
          <a:prstGeom prst="rect">
            <a:avLst/>
          </a:prstGeom>
        </p:spPr>
        <p:txBody>
          <a:bodyPr anchor="t" rtlCol="false" tIns="0" lIns="0" bIns="0" rIns="0">
            <a:spAutoFit/>
          </a:bodyPr>
          <a:lstStyle/>
          <a:p>
            <a:pPr algn="ctr">
              <a:lnSpc>
                <a:spcPts val="6319"/>
              </a:lnSpc>
              <a:spcBef>
                <a:spcPct val="0"/>
              </a:spcBef>
            </a:pPr>
            <a:r>
              <a:rPr lang="en-US" b="true" sz="4513">
                <a:solidFill>
                  <a:srgbClr val="FFFFFF"/>
                </a:solidFill>
                <a:latin typeface="Canva Sans Bold"/>
                <a:ea typeface="Canva Sans Bold"/>
                <a:cs typeface="Canva Sans Bold"/>
                <a:sym typeface="Canva Sans Bold"/>
              </a:rPr>
              <a:t>Các bước </a:t>
            </a:r>
            <a:r>
              <a:rPr lang="en-US" b="true" sz="4513">
                <a:solidFill>
                  <a:srgbClr val="FFFFFF"/>
                </a:solidFill>
                <a:latin typeface="Canva Sans Bold"/>
                <a:ea typeface="Canva Sans Bold"/>
                <a:cs typeface="Canva Sans Bold"/>
                <a:sym typeface="Canva Sans Bold"/>
              </a:rPr>
              <a:t> Content-Based Filtering (CB) </a:t>
            </a:r>
          </a:p>
        </p:txBody>
      </p:sp>
      <p:sp>
        <p:nvSpPr>
          <p:cNvPr name="TextBox 11" id="11"/>
          <p:cNvSpPr txBox="true"/>
          <p:nvPr/>
        </p:nvSpPr>
        <p:spPr>
          <a:xfrm rot="0">
            <a:off x="511843" y="1076827"/>
            <a:ext cx="16747457" cy="497840"/>
          </a:xfrm>
          <a:prstGeom prst="rect">
            <a:avLst/>
          </a:prstGeom>
        </p:spPr>
        <p:txBody>
          <a:bodyPr anchor="t" rtlCol="false" tIns="0" lIns="0" bIns="0" rIns="0">
            <a:spAutoFit/>
          </a:bodyPr>
          <a:lstStyle/>
          <a:p>
            <a:pPr algn="l">
              <a:lnSpc>
                <a:spcPts val="4060"/>
              </a:lnSpc>
              <a:spcBef>
                <a:spcPct val="0"/>
              </a:spcBef>
            </a:pPr>
            <a:r>
              <a:rPr lang="en-US" b="true" sz="2900">
                <a:solidFill>
                  <a:srgbClr val="172940"/>
                </a:solidFill>
                <a:latin typeface="Canva Sans Bold"/>
                <a:ea typeface="Canva Sans Bold"/>
                <a:cs typeface="Canva Sans Bold"/>
                <a:sym typeface="Canva Sans Bold"/>
              </a:rPr>
              <a:t>B1 : </a:t>
            </a:r>
            <a:r>
              <a:rPr lang="en-US" b="true" sz="2900">
                <a:solidFill>
                  <a:srgbClr val="172940"/>
                </a:solidFill>
                <a:latin typeface="Canva Sans Bold"/>
                <a:ea typeface="Canva Sans Bold"/>
                <a:cs typeface="Canva Sans Bold"/>
                <a:sym typeface="Canva Sans Bold"/>
              </a:rPr>
              <a:t>Dữ liệu đầu vào: </a:t>
            </a:r>
            <a:r>
              <a:rPr lang="en-US" b="true" sz="2900">
                <a:solidFill>
                  <a:srgbClr val="DD1F16"/>
                </a:solidFill>
                <a:latin typeface="Canva Sans Bold"/>
                <a:ea typeface="Canva Sans Bold"/>
                <a:cs typeface="Canva Sans Bold"/>
                <a:sym typeface="Canva Sans Bold"/>
              </a:rPr>
              <a:t>Truy vấn SQL để lấy thông tin về sản phẩm, danh mục và giá bán</a:t>
            </a:r>
          </a:p>
        </p:txBody>
      </p:sp>
      <p:sp>
        <p:nvSpPr>
          <p:cNvPr name="TextBox 12" id="12"/>
          <p:cNvSpPr txBox="true"/>
          <p:nvPr/>
        </p:nvSpPr>
        <p:spPr>
          <a:xfrm rot="0">
            <a:off x="511843" y="1695952"/>
            <a:ext cx="15387535" cy="497840"/>
          </a:xfrm>
          <a:prstGeom prst="rect">
            <a:avLst/>
          </a:prstGeom>
        </p:spPr>
        <p:txBody>
          <a:bodyPr anchor="t" rtlCol="false" tIns="0" lIns="0" bIns="0" rIns="0">
            <a:spAutoFit/>
          </a:bodyPr>
          <a:lstStyle/>
          <a:p>
            <a:pPr algn="l">
              <a:lnSpc>
                <a:spcPts val="4060"/>
              </a:lnSpc>
              <a:spcBef>
                <a:spcPct val="0"/>
              </a:spcBef>
            </a:pPr>
            <a:r>
              <a:rPr lang="en-US" b="true" sz="2900">
                <a:solidFill>
                  <a:srgbClr val="172940"/>
                </a:solidFill>
                <a:latin typeface="Canva Sans Bold"/>
                <a:ea typeface="Canva Sans Bold"/>
                <a:cs typeface="Canva Sans Bold"/>
                <a:sym typeface="Canva Sans Bold"/>
              </a:rPr>
              <a:t>B2 : Chuẩn hóa dữ liệu</a:t>
            </a:r>
            <a:r>
              <a:rPr lang="en-US" b="true" sz="2900">
                <a:solidFill>
                  <a:srgbClr val="DD1F16"/>
                </a:solidFill>
                <a:latin typeface="Canva Sans Bold"/>
                <a:ea typeface="Canva Sans Bold"/>
                <a:cs typeface="Canva Sans Bold"/>
                <a:sym typeface="Canva Sans Bold"/>
              </a:rPr>
              <a:t>: Kết hợp các dữ liệu trên thành "combinedFeatures" - doc</a:t>
            </a:r>
          </a:p>
        </p:txBody>
      </p:sp>
      <p:sp>
        <p:nvSpPr>
          <p:cNvPr name="TextBox 13" id="13"/>
          <p:cNvSpPr txBox="true"/>
          <p:nvPr/>
        </p:nvSpPr>
        <p:spPr>
          <a:xfrm rot="0">
            <a:off x="511843" y="4057083"/>
            <a:ext cx="12161832" cy="481330"/>
          </a:xfrm>
          <a:prstGeom prst="rect">
            <a:avLst/>
          </a:prstGeom>
        </p:spPr>
        <p:txBody>
          <a:bodyPr anchor="t" rtlCol="false" tIns="0" lIns="0" bIns="0" rIns="0">
            <a:spAutoFit/>
          </a:bodyPr>
          <a:lstStyle/>
          <a:p>
            <a:pPr algn="l">
              <a:lnSpc>
                <a:spcPts val="3920"/>
              </a:lnSpc>
            </a:pPr>
            <a:r>
              <a:rPr lang="en-US" sz="2800" b="true">
                <a:solidFill>
                  <a:srgbClr val="DD1F16"/>
                </a:solidFill>
                <a:latin typeface="Canva Sans Bold"/>
                <a:ea typeface="Canva Sans Bold"/>
                <a:cs typeface="Canva Sans Bold"/>
                <a:sym typeface="Canva Sans Bold"/>
              </a:rPr>
              <a:t>3.Tính giá trị IDF cho mỗi từ khóa.</a:t>
            </a:r>
          </a:p>
        </p:txBody>
      </p:sp>
      <p:sp>
        <p:nvSpPr>
          <p:cNvPr name="TextBox 14" id="14"/>
          <p:cNvSpPr txBox="true"/>
          <p:nvPr/>
        </p:nvSpPr>
        <p:spPr>
          <a:xfrm rot="0">
            <a:off x="9498423" y="2620173"/>
            <a:ext cx="7760877" cy="481330"/>
          </a:xfrm>
          <a:prstGeom prst="rect">
            <a:avLst/>
          </a:prstGeom>
        </p:spPr>
        <p:txBody>
          <a:bodyPr anchor="t" rtlCol="false" tIns="0" lIns="0" bIns="0" rIns="0">
            <a:spAutoFit/>
          </a:bodyPr>
          <a:lstStyle/>
          <a:p>
            <a:pPr algn="l">
              <a:lnSpc>
                <a:spcPts val="3920"/>
              </a:lnSpc>
            </a:pPr>
            <a:r>
              <a:rPr lang="en-US" sz="2800" b="true">
                <a:solidFill>
                  <a:srgbClr val="DD1F16"/>
                </a:solidFill>
                <a:latin typeface="Canva Sans Bold"/>
                <a:ea typeface="Canva Sans Bold"/>
                <a:cs typeface="Canva Sans Bold"/>
                <a:sym typeface="Canva Sans Bold"/>
              </a:rPr>
              <a:t>4.</a:t>
            </a:r>
            <a:r>
              <a:rPr lang="en-US" b="true" sz="2800">
                <a:solidFill>
                  <a:srgbClr val="DD1F16"/>
                </a:solidFill>
                <a:latin typeface="Canva Sans Bold"/>
                <a:ea typeface="Canva Sans Bold"/>
                <a:cs typeface="Canva Sans Bold"/>
                <a:sym typeface="Canva Sans Bold"/>
              </a:rPr>
              <a:t>Tính giá trị TF-IDF thô bằng công thức:</a:t>
            </a:r>
          </a:p>
        </p:txBody>
      </p:sp>
      <p:sp>
        <p:nvSpPr>
          <p:cNvPr name="TextBox 15" id="15"/>
          <p:cNvSpPr txBox="true"/>
          <p:nvPr/>
        </p:nvSpPr>
        <p:spPr>
          <a:xfrm rot="0">
            <a:off x="511843" y="3061447"/>
            <a:ext cx="7952184" cy="976586"/>
          </a:xfrm>
          <a:prstGeom prst="rect">
            <a:avLst/>
          </a:prstGeom>
        </p:spPr>
        <p:txBody>
          <a:bodyPr anchor="t" rtlCol="false" tIns="0" lIns="0" bIns="0" rIns="0">
            <a:spAutoFit/>
          </a:bodyPr>
          <a:lstStyle/>
          <a:p>
            <a:pPr algn="l">
              <a:lnSpc>
                <a:spcPts val="3922"/>
              </a:lnSpc>
              <a:spcBef>
                <a:spcPct val="0"/>
              </a:spcBef>
            </a:pPr>
            <a:r>
              <a:rPr lang="en-US" b="true" sz="2801">
                <a:solidFill>
                  <a:srgbClr val="DD1F16"/>
                </a:solidFill>
                <a:latin typeface="Canva Sans Bold"/>
                <a:ea typeface="Canva Sans Bold"/>
                <a:cs typeface="Canva Sans Bold"/>
                <a:sym typeface="Canva Sans Bold"/>
              </a:rPr>
              <a:t>1 .</a:t>
            </a:r>
            <a:r>
              <a:rPr lang="en-US" b="true" sz="2801">
                <a:solidFill>
                  <a:srgbClr val="DD1F16"/>
                </a:solidFill>
                <a:latin typeface="Canva Sans Bold"/>
                <a:ea typeface="Canva Sans Bold"/>
                <a:cs typeface="Canva Sans Bold"/>
                <a:sym typeface="Canva Sans Bold"/>
              </a:rPr>
              <a:t>Loại bỏ các từ không ảnh hưởng </a:t>
            </a:r>
          </a:p>
          <a:p>
            <a:pPr algn="l">
              <a:lnSpc>
                <a:spcPts val="3922"/>
              </a:lnSpc>
              <a:spcBef>
                <a:spcPct val="0"/>
              </a:spcBef>
            </a:pPr>
            <a:r>
              <a:rPr lang="en-US" b="true" sz="2801">
                <a:solidFill>
                  <a:srgbClr val="DD1F16"/>
                </a:solidFill>
                <a:latin typeface="Canva Sans Bold"/>
                <a:ea typeface="Canva Sans Bold"/>
                <a:cs typeface="Canva Sans Bold"/>
                <a:sym typeface="Canva Sans Bold"/>
              </a:rPr>
              <a:t>2. Tính tần suất từ khóa (TF) trong mỗi tài liệu.</a:t>
            </a:r>
          </a:p>
        </p:txBody>
      </p:sp>
      <p:sp>
        <p:nvSpPr>
          <p:cNvPr name="TextBox 16" id="16"/>
          <p:cNvSpPr txBox="true"/>
          <p:nvPr/>
        </p:nvSpPr>
        <p:spPr>
          <a:xfrm rot="0">
            <a:off x="9498423" y="4361883"/>
            <a:ext cx="8074792" cy="976630"/>
          </a:xfrm>
          <a:prstGeom prst="rect">
            <a:avLst/>
          </a:prstGeom>
        </p:spPr>
        <p:txBody>
          <a:bodyPr anchor="t" rtlCol="false" tIns="0" lIns="0" bIns="0" rIns="0">
            <a:spAutoFit/>
          </a:bodyPr>
          <a:lstStyle/>
          <a:p>
            <a:pPr algn="l">
              <a:lnSpc>
                <a:spcPts val="3920"/>
              </a:lnSpc>
            </a:pPr>
            <a:r>
              <a:rPr lang="en-US" sz="2800" b="true">
                <a:solidFill>
                  <a:srgbClr val="DD1F16"/>
                </a:solidFill>
                <a:latin typeface="Canva Sans Bold"/>
                <a:ea typeface="Canva Sans Bold"/>
                <a:cs typeface="Canva Sans Bold"/>
                <a:sym typeface="Canva Sans Bold"/>
              </a:rPr>
              <a:t>5.</a:t>
            </a:r>
            <a:r>
              <a:rPr lang="en-US" b="true" sz="2800">
                <a:solidFill>
                  <a:srgbClr val="DD1F16"/>
                </a:solidFill>
                <a:latin typeface="Canva Sans Bold"/>
                <a:ea typeface="Canva Sans Bold"/>
                <a:cs typeface="Canva Sans Bold"/>
                <a:sym typeface="Canva Sans Bold"/>
              </a:rPr>
              <a:t>Công thức chuẩn hóa: </a:t>
            </a:r>
          </a:p>
          <a:p>
            <a:pPr algn="l">
              <a:lnSpc>
                <a:spcPts val="3920"/>
              </a:lnSpc>
            </a:pPr>
          </a:p>
        </p:txBody>
      </p:sp>
      <p:sp>
        <p:nvSpPr>
          <p:cNvPr name="TextBox 17" id="17"/>
          <p:cNvSpPr txBox="true"/>
          <p:nvPr/>
        </p:nvSpPr>
        <p:spPr>
          <a:xfrm rot="0">
            <a:off x="526593" y="5896115"/>
            <a:ext cx="16732707" cy="2040890"/>
          </a:xfrm>
          <a:prstGeom prst="rect">
            <a:avLst/>
          </a:prstGeom>
        </p:spPr>
        <p:txBody>
          <a:bodyPr anchor="t" rtlCol="false" tIns="0" lIns="0" bIns="0" rIns="0">
            <a:spAutoFit/>
          </a:bodyPr>
          <a:lstStyle/>
          <a:p>
            <a:pPr algn="just">
              <a:lnSpc>
                <a:spcPts val="4060"/>
              </a:lnSpc>
            </a:pPr>
          </a:p>
          <a:p>
            <a:pPr algn="just">
              <a:lnSpc>
                <a:spcPts val="4060"/>
              </a:lnSpc>
              <a:spcBef>
                <a:spcPct val="0"/>
              </a:spcBef>
            </a:pPr>
            <a:r>
              <a:rPr lang="en-US" b="true" sz="2900">
                <a:solidFill>
                  <a:srgbClr val="172940"/>
                </a:solidFill>
                <a:latin typeface="Canva Sans Bold"/>
                <a:ea typeface="Canva Sans Bold"/>
                <a:cs typeface="Canva Sans Bold"/>
                <a:sym typeface="Canva Sans Bold"/>
              </a:rPr>
              <a:t>B4 : Tính toán Cosine Similarity: </a:t>
            </a:r>
          </a:p>
          <a:p>
            <a:pPr algn="just">
              <a:lnSpc>
                <a:spcPts val="4060"/>
              </a:lnSpc>
              <a:spcBef>
                <a:spcPct val="0"/>
              </a:spcBef>
            </a:pPr>
            <a:r>
              <a:rPr lang="en-US" b="true" sz="2900">
                <a:solidFill>
                  <a:srgbClr val="DD1F16"/>
                </a:solidFill>
                <a:latin typeface="Canva Sans Bold"/>
                <a:ea typeface="Canva Sans Bold"/>
                <a:cs typeface="Canva Sans Bold"/>
                <a:sym typeface="Canva Sans Bold"/>
              </a:rPr>
              <a:t>Sử dụng Cosine Similarity để tính độ tương đồng giữa các sản phẩm dựa trên vector TF-IDF.</a:t>
            </a:r>
          </a:p>
          <a:p>
            <a:pPr algn="just">
              <a:lnSpc>
                <a:spcPts val="4060"/>
              </a:lnSpc>
              <a:spcBef>
                <a:spcPct val="0"/>
              </a:spcBef>
            </a:pPr>
          </a:p>
        </p:txBody>
      </p:sp>
      <p:sp>
        <p:nvSpPr>
          <p:cNvPr name="TextBox 18" id="18"/>
          <p:cNvSpPr txBox="true"/>
          <p:nvPr/>
        </p:nvSpPr>
        <p:spPr>
          <a:xfrm rot="0">
            <a:off x="545363" y="8803780"/>
            <a:ext cx="17925170" cy="1476828"/>
          </a:xfrm>
          <a:prstGeom prst="rect">
            <a:avLst/>
          </a:prstGeom>
        </p:spPr>
        <p:txBody>
          <a:bodyPr anchor="t" rtlCol="false" tIns="0" lIns="0" bIns="0" rIns="0">
            <a:spAutoFit/>
          </a:bodyPr>
          <a:lstStyle/>
          <a:p>
            <a:pPr algn="l">
              <a:lnSpc>
                <a:spcPts val="3948"/>
              </a:lnSpc>
              <a:spcBef>
                <a:spcPct val="0"/>
              </a:spcBef>
            </a:pPr>
            <a:r>
              <a:rPr lang="en-US" b="true" sz="2820">
                <a:solidFill>
                  <a:srgbClr val="172940"/>
                </a:solidFill>
                <a:latin typeface="Canva Sans Bold"/>
                <a:ea typeface="Canva Sans Bold"/>
                <a:cs typeface="Canva Sans Bold"/>
                <a:sym typeface="Canva Sans Bold"/>
              </a:rPr>
              <a:t>5.Kết</a:t>
            </a:r>
            <a:r>
              <a:rPr lang="en-US" b="true" sz="2820">
                <a:solidFill>
                  <a:srgbClr val="172940"/>
                </a:solidFill>
                <a:latin typeface="Canva Sans Bold"/>
                <a:ea typeface="Canva Sans Bold"/>
                <a:cs typeface="Canva Sans Bold"/>
                <a:sym typeface="Canva Sans Bold"/>
              </a:rPr>
              <a:t> quả:  </a:t>
            </a:r>
          </a:p>
          <a:p>
            <a:pPr algn="l">
              <a:lnSpc>
                <a:spcPts val="3948"/>
              </a:lnSpc>
              <a:spcBef>
                <a:spcPct val="0"/>
              </a:spcBef>
            </a:pPr>
            <a:r>
              <a:rPr lang="en-US" b="true" sz="2820">
                <a:solidFill>
                  <a:srgbClr val="DD1F16"/>
                </a:solidFill>
                <a:latin typeface="Canva Sans Bold"/>
                <a:ea typeface="Canva Sans Bold"/>
                <a:cs typeface="Canva Sans Bold"/>
                <a:sym typeface="Canva Sans Bold"/>
              </a:rPr>
              <a:t>Ta có thể gợi ý các sản phẩm có đặc điểm giống nhau được xác định dựa trên tính toán tương đồng.</a:t>
            </a:r>
          </a:p>
          <a:p>
            <a:pPr algn="l">
              <a:lnSpc>
                <a:spcPts val="3948"/>
              </a:lnSpc>
              <a:spcBef>
                <a:spcPct val="0"/>
              </a:spcBef>
            </a:pPr>
          </a:p>
        </p:txBody>
      </p:sp>
      <p:sp>
        <p:nvSpPr>
          <p:cNvPr name="Freeform 19" id="19"/>
          <p:cNvSpPr/>
          <p:nvPr/>
        </p:nvSpPr>
        <p:spPr>
          <a:xfrm flipH="false" flipV="false" rot="0">
            <a:off x="17401719" y="-67185"/>
            <a:ext cx="886281" cy="991612"/>
          </a:xfrm>
          <a:custGeom>
            <a:avLst/>
            <a:gdLst/>
            <a:ahLst/>
            <a:cxnLst/>
            <a:rect r="r" b="b" t="t" l="l"/>
            <a:pathLst>
              <a:path h="991612" w="886281">
                <a:moveTo>
                  <a:pt x="0" y="0"/>
                </a:moveTo>
                <a:lnTo>
                  <a:pt x="886281" y="0"/>
                </a:lnTo>
                <a:lnTo>
                  <a:pt x="886281" y="991612"/>
                </a:lnTo>
                <a:lnTo>
                  <a:pt x="0" y="991612"/>
                </a:lnTo>
                <a:lnTo>
                  <a:pt x="0" y="0"/>
                </a:lnTo>
                <a:close/>
              </a:path>
            </a:pathLst>
          </a:custGeom>
          <a:blipFill>
            <a:blip r:embed="rId6"/>
            <a:stretch>
              <a:fillRect l="-12809" t="-3757" r="-7493" b="-376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578" y="714794"/>
            <a:ext cx="5284069" cy="1224324"/>
            <a:chOff x="0" y="0"/>
            <a:chExt cx="1390550" cy="322192"/>
          </a:xfrm>
        </p:grpSpPr>
        <p:sp>
          <p:nvSpPr>
            <p:cNvPr name="Freeform 3" id="3"/>
            <p:cNvSpPr/>
            <p:nvPr/>
          </p:nvSpPr>
          <p:spPr>
            <a:xfrm flipH="false" flipV="false" rot="0">
              <a:off x="0" y="0"/>
              <a:ext cx="1390550" cy="322192"/>
            </a:xfrm>
            <a:custGeom>
              <a:avLst/>
              <a:gdLst/>
              <a:ahLst/>
              <a:cxnLst/>
              <a:rect r="r" b="b" t="t" l="l"/>
              <a:pathLst>
                <a:path h="322192" w="1390550">
                  <a:moveTo>
                    <a:pt x="20512" y="0"/>
                  </a:moveTo>
                  <a:lnTo>
                    <a:pt x="1370038" y="0"/>
                  </a:lnTo>
                  <a:cubicBezTo>
                    <a:pt x="1375478" y="0"/>
                    <a:pt x="1380695" y="2161"/>
                    <a:pt x="1384542" y="6008"/>
                  </a:cubicBezTo>
                  <a:cubicBezTo>
                    <a:pt x="1388389" y="9855"/>
                    <a:pt x="1390550" y="15072"/>
                    <a:pt x="1390550" y="20512"/>
                  </a:cubicBezTo>
                  <a:lnTo>
                    <a:pt x="1390550" y="301680"/>
                  </a:lnTo>
                  <a:cubicBezTo>
                    <a:pt x="1390550" y="313008"/>
                    <a:pt x="1381366" y="322192"/>
                    <a:pt x="1370038" y="322192"/>
                  </a:cubicBezTo>
                  <a:lnTo>
                    <a:pt x="20512" y="322192"/>
                  </a:lnTo>
                  <a:cubicBezTo>
                    <a:pt x="9184" y="322192"/>
                    <a:pt x="0" y="313008"/>
                    <a:pt x="0" y="301680"/>
                  </a:cubicBezTo>
                  <a:lnTo>
                    <a:pt x="0" y="20512"/>
                  </a:lnTo>
                  <a:cubicBezTo>
                    <a:pt x="0" y="9184"/>
                    <a:pt x="9184" y="0"/>
                    <a:pt x="20512" y="0"/>
                  </a:cubicBezTo>
                  <a:close/>
                </a:path>
              </a:pathLst>
            </a:custGeom>
            <a:solidFill>
              <a:srgbClr val="000000">
                <a:alpha val="0"/>
              </a:srgbClr>
            </a:solidFill>
            <a:ln w="28575" cap="sq">
              <a:solidFill>
                <a:srgbClr val="FFCC00"/>
              </a:solidFill>
              <a:prstDash val="solid"/>
              <a:miter/>
            </a:ln>
          </p:spPr>
        </p:sp>
        <p:sp>
          <p:nvSpPr>
            <p:cNvPr name="TextBox 4" id="4"/>
            <p:cNvSpPr txBox="true"/>
            <p:nvPr/>
          </p:nvSpPr>
          <p:spPr>
            <a:xfrm>
              <a:off x="0" y="-38100"/>
              <a:ext cx="1390550" cy="360292"/>
            </a:xfrm>
            <a:prstGeom prst="rect">
              <a:avLst/>
            </a:prstGeom>
          </p:spPr>
          <p:txBody>
            <a:bodyPr anchor="ctr" rtlCol="false" tIns="74608" lIns="74608" bIns="74608" rIns="74608"/>
            <a:lstStyle/>
            <a:p>
              <a:pPr algn="ctr">
                <a:lnSpc>
                  <a:spcPts val="2659"/>
                </a:lnSpc>
                <a:spcBef>
                  <a:spcPct val="0"/>
                </a:spcBef>
              </a:pPr>
            </a:p>
          </p:txBody>
        </p:sp>
      </p:grpSp>
      <p:grpSp>
        <p:nvGrpSpPr>
          <p:cNvPr name="Group 5" id="5"/>
          <p:cNvGrpSpPr/>
          <p:nvPr/>
        </p:nvGrpSpPr>
        <p:grpSpPr>
          <a:xfrm rot="0">
            <a:off x="154667" y="680775"/>
            <a:ext cx="1136559" cy="893820"/>
            <a:chOff x="0" y="0"/>
            <a:chExt cx="299096" cy="235217"/>
          </a:xfrm>
        </p:grpSpPr>
        <p:sp>
          <p:nvSpPr>
            <p:cNvPr name="Freeform 6" id="6"/>
            <p:cNvSpPr/>
            <p:nvPr/>
          </p:nvSpPr>
          <p:spPr>
            <a:xfrm flipH="false" flipV="false" rot="0">
              <a:off x="0" y="0"/>
              <a:ext cx="299096" cy="235217"/>
            </a:xfrm>
            <a:custGeom>
              <a:avLst/>
              <a:gdLst/>
              <a:ahLst/>
              <a:cxnLst/>
              <a:rect r="r" b="b" t="t" l="l"/>
              <a:pathLst>
                <a:path h="235217" w="299096">
                  <a:moveTo>
                    <a:pt x="68117" y="0"/>
                  </a:moveTo>
                  <a:lnTo>
                    <a:pt x="230979" y="0"/>
                  </a:lnTo>
                  <a:cubicBezTo>
                    <a:pt x="249044" y="0"/>
                    <a:pt x="266370" y="7177"/>
                    <a:pt x="279145" y="19951"/>
                  </a:cubicBezTo>
                  <a:cubicBezTo>
                    <a:pt x="291919" y="32726"/>
                    <a:pt x="299096" y="50051"/>
                    <a:pt x="299096" y="68117"/>
                  </a:cubicBezTo>
                  <a:lnTo>
                    <a:pt x="299096" y="167099"/>
                  </a:lnTo>
                  <a:cubicBezTo>
                    <a:pt x="299096" y="204720"/>
                    <a:pt x="268599" y="235217"/>
                    <a:pt x="230979" y="235217"/>
                  </a:cubicBezTo>
                  <a:lnTo>
                    <a:pt x="68117" y="235217"/>
                  </a:lnTo>
                  <a:cubicBezTo>
                    <a:pt x="50051" y="235217"/>
                    <a:pt x="32726" y="228040"/>
                    <a:pt x="19951" y="215266"/>
                  </a:cubicBezTo>
                  <a:cubicBezTo>
                    <a:pt x="7177" y="202491"/>
                    <a:pt x="0" y="185165"/>
                    <a:pt x="0" y="167099"/>
                  </a:cubicBezTo>
                  <a:lnTo>
                    <a:pt x="0" y="68117"/>
                  </a:lnTo>
                  <a:cubicBezTo>
                    <a:pt x="0" y="50051"/>
                    <a:pt x="7177" y="32726"/>
                    <a:pt x="19951" y="19951"/>
                  </a:cubicBezTo>
                  <a:cubicBezTo>
                    <a:pt x="32726" y="7177"/>
                    <a:pt x="50051" y="0"/>
                    <a:pt x="68117" y="0"/>
                  </a:cubicBezTo>
                  <a:close/>
                </a:path>
              </a:pathLst>
            </a:custGeom>
            <a:solidFill>
              <a:srgbClr val="A53032"/>
            </a:solidFill>
          </p:spPr>
        </p:sp>
        <p:sp>
          <p:nvSpPr>
            <p:cNvPr name="TextBox 7" id="7"/>
            <p:cNvSpPr txBox="true"/>
            <p:nvPr/>
          </p:nvSpPr>
          <p:spPr>
            <a:xfrm>
              <a:off x="0" y="-38100"/>
              <a:ext cx="299096" cy="273317"/>
            </a:xfrm>
            <a:prstGeom prst="rect">
              <a:avLst/>
            </a:prstGeom>
          </p:spPr>
          <p:txBody>
            <a:bodyPr anchor="ctr" rtlCol="false" tIns="74608" lIns="74608" bIns="74608" rIns="74608"/>
            <a:lstStyle/>
            <a:p>
              <a:pPr algn="ctr">
                <a:lnSpc>
                  <a:spcPts val="2659"/>
                </a:lnSpc>
                <a:spcBef>
                  <a:spcPct val="0"/>
                </a:spcBef>
              </a:pPr>
            </a:p>
          </p:txBody>
        </p:sp>
      </p:grpSp>
      <p:grpSp>
        <p:nvGrpSpPr>
          <p:cNvPr name="Group 8" id="8"/>
          <p:cNvGrpSpPr/>
          <p:nvPr/>
        </p:nvGrpSpPr>
        <p:grpSpPr>
          <a:xfrm rot="0">
            <a:off x="4174427" y="1079318"/>
            <a:ext cx="1314239" cy="893820"/>
            <a:chOff x="0" y="0"/>
            <a:chExt cx="345854" cy="235217"/>
          </a:xfrm>
        </p:grpSpPr>
        <p:sp>
          <p:nvSpPr>
            <p:cNvPr name="Freeform 9" id="9"/>
            <p:cNvSpPr/>
            <p:nvPr/>
          </p:nvSpPr>
          <p:spPr>
            <a:xfrm flipH="false" flipV="false" rot="0">
              <a:off x="0" y="0"/>
              <a:ext cx="345854" cy="235217"/>
            </a:xfrm>
            <a:custGeom>
              <a:avLst/>
              <a:gdLst/>
              <a:ahLst/>
              <a:cxnLst/>
              <a:rect r="r" b="b" t="t" l="l"/>
              <a:pathLst>
                <a:path h="235217" w="345854">
                  <a:moveTo>
                    <a:pt x="58908" y="0"/>
                  </a:moveTo>
                  <a:lnTo>
                    <a:pt x="286946" y="0"/>
                  </a:lnTo>
                  <a:cubicBezTo>
                    <a:pt x="302569" y="0"/>
                    <a:pt x="317553" y="6206"/>
                    <a:pt x="328600" y="17254"/>
                  </a:cubicBezTo>
                  <a:cubicBezTo>
                    <a:pt x="339647" y="28301"/>
                    <a:pt x="345854" y="43285"/>
                    <a:pt x="345854" y="58908"/>
                  </a:cubicBezTo>
                  <a:lnTo>
                    <a:pt x="345854" y="176309"/>
                  </a:lnTo>
                  <a:cubicBezTo>
                    <a:pt x="345854" y="191932"/>
                    <a:pt x="339647" y="206915"/>
                    <a:pt x="328600" y="217963"/>
                  </a:cubicBezTo>
                  <a:cubicBezTo>
                    <a:pt x="317553" y="229010"/>
                    <a:pt x="302569" y="235217"/>
                    <a:pt x="286946" y="235217"/>
                  </a:cubicBezTo>
                  <a:lnTo>
                    <a:pt x="58908" y="235217"/>
                  </a:lnTo>
                  <a:cubicBezTo>
                    <a:pt x="43285" y="235217"/>
                    <a:pt x="28301" y="229010"/>
                    <a:pt x="17254" y="217963"/>
                  </a:cubicBezTo>
                  <a:cubicBezTo>
                    <a:pt x="6206" y="206915"/>
                    <a:pt x="0" y="191932"/>
                    <a:pt x="0" y="176309"/>
                  </a:cubicBezTo>
                  <a:lnTo>
                    <a:pt x="0" y="58908"/>
                  </a:lnTo>
                  <a:cubicBezTo>
                    <a:pt x="0" y="43285"/>
                    <a:pt x="6206" y="28301"/>
                    <a:pt x="17254" y="17254"/>
                  </a:cubicBezTo>
                  <a:cubicBezTo>
                    <a:pt x="28301" y="6206"/>
                    <a:pt x="43285" y="0"/>
                    <a:pt x="58908" y="0"/>
                  </a:cubicBezTo>
                  <a:close/>
                </a:path>
              </a:pathLst>
            </a:custGeom>
            <a:solidFill>
              <a:srgbClr val="A53032"/>
            </a:solidFill>
          </p:spPr>
        </p:sp>
        <p:sp>
          <p:nvSpPr>
            <p:cNvPr name="TextBox 10" id="10"/>
            <p:cNvSpPr txBox="true"/>
            <p:nvPr/>
          </p:nvSpPr>
          <p:spPr>
            <a:xfrm>
              <a:off x="0" y="-38100"/>
              <a:ext cx="345854" cy="273317"/>
            </a:xfrm>
            <a:prstGeom prst="rect">
              <a:avLst/>
            </a:prstGeom>
          </p:spPr>
          <p:txBody>
            <a:bodyPr anchor="ctr" rtlCol="false" tIns="74608" lIns="74608" bIns="74608" rIns="74608"/>
            <a:lstStyle/>
            <a:p>
              <a:pPr algn="ctr">
                <a:lnSpc>
                  <a:spcPts val="2659"/>
                </a:lnSpc>
                <a:spcBef>
                  <a:spcPct val="0"/>
                </a:spcBef>
              </a:pPr>
            </a:p>
          </p:txBody>
        </p:sp>
      </p:grpSp>
      <p:grpSp>
        <p:nvGrpSpPr>
          <p:cNvPr name="Group 11" id="11"/>
          <p:cNvGrpSpPr/>
          <p:nvPr/>
        </p:nvGrpSpPr>
        <p:grpSpPr>
          <a:xfrm rot="0">
            <a:off x="272415" y="806854"/>
            <a:ext cx="5092396" cy="1040204"/>
            <a:chOff x="0" y="0"/>
            <a:chExt cx="1340109" cy="273739"/>
          </a:xfrm>
        </p:grpSpPr>
        <p:sp>
          <p:nvSpPr>
            <p:cNvPr name="Freeform 12" id="12"/>
            <p:cNvSpPr/>
            <p:nvPr/>
          </p:nvSpPr>
          <p:spPr>
            <a:xfrm flipH="false" flipV="false" rot="0">
              <a:off x="0" y="0"/>
              <a:ext cx="1340109" cy="273739"/>
            </a:xfrm>
            <a:custGeom>
              <a:avLst/>
              <a:gdLst/>
              <a:ahLst/>
              <a:cxnLst/>
              <a:rect r="r" b="b" t="t" l="l"/>
              <a:pathLst>
                <a:path h="273739" w="1340109">
                  <a:moveTo>
                    <a:pt x="12162" y="0"/>
                  </a:moveTo>
                  <a:lnTo>
                    <a:pt x="1327947" y="0"/>
                  </a:lnTo>
                  <a:cubicBezTo>
                    <a:pt x="1334664" y="0"/>
                    <a:pt x="1340109" y="5445"/>
                    <a:pt x="1340109" y="12162"/>
                  </a:cubicBezTo>
                  <a:lnTo>
                    <a:pt x="1340109" y="261577"/>
                  </a:lnTo>
                  <a:cubicBezTo>
                    <a:pt x="1340109" y="268294"/>
                    <a:pt x="1334664" y="273739"/>
                    <a:pt x="1327947" y="273739"/>
                  </a:cubicBezTo>
                  <a:lnTo>
                    <a:pt x="12162" y="273739"/>
                  </a:lnTo>
                  <a:cubicBezTo>
                    <a:pt x="8937" y="273739"/>
                    <a:pt x="5843" y="272458"/>
                    <a:pt x="3562" y="270177"/>
                  </a:cubicBezTo>
                  <a:cubicBezTo>
                    <a:pt x="1281" y="267896"/>
                    <a:pt x="0" y="264802"/>
                    <a:pt x="0" y="261577"/>
                  </a:cubicBezTo>
                  <a:lnTo>
                    <a:pt x="0" y="12162"/>
                  </a:lnTo>
                  <a:cubicBezTo>
                    <a:pt x="0" y="5445"/>
                    <a:pt x="5445" y="0"/>
                    <a:pt x="12162" y="0"/>
                  </a:cubicBezTo>
                  <a:close/>
                </a:path>
              </a:pathLst>
            </a:custGeom>
            <a:solidFill>
              <a:srgbClr val="FEFAFA"/>
            </a:solidFill>
          </p:spPr>
        </p:sp>
        <p:sp>
          <p:nvSpPr>
            <p:cNvPr name="TextBox 13" id="13"/>
            <p:cNvSpPr txBox="true"/>
            <p:nvPr/>
          </p:nvSpPr>
          <p:spPr>
            <a:xfrm>
              <a:off x="0" y="-38100"/>
              <a:ext cx="1340109" cy="311839"/>
            </a:xfrm>
            <a:prstGeom prst="rect">
              <a:avLst/>
            </a:prstGeom>
          </p:spPr>
          <p:txBody>
            <a:bodyPr anchor="ctr" rtlCol="false" tIns="0" lIns="0" bIns="0" rIns="0"/>
            <a:lstStyle/>
            <a:p>
              <a:pPr algn="ctr">
                <a:lnSpc>
                  <a:spcPts val="2659"/>
                </a:lnSpc>
                <a:spcBef>
                  <a:spcPct val="0"/>
                </a:spcBef>
              </a:pPr>
            </a:p>
          </p:txBody>
        </p:sp>
      </p:grpSp>
      <p:sp>
        <p:nvSpPr>
          <p:cNvPr name="TextBox 14" id="14"/>
          <p:cNvSpPr txBox="true"/>
          <p:nvPr/>
        </p:nvSpPr>
        <p:spPr>
          <a:xfrm rot="0">
            <a:off x="272415" y="912582"/>
            <a:ext cx="5092396" cy="866849"/>
          </a:xfrm>
          <a:prstGeom prst="rect">
            <a:avLst/>
          </a:prstGeom>
        </p:spPr>
        <p:txBody>
          <a:bodyPr anchor="t" rtlCol="false" tIns="0" lIns="0" bIns="0" rIns="0">
            <a:spAutoFit/>
          </a:bodyPr>
          <a:lstStyle/>
          <a:p>
            <a:pPr algn="ctr">
              <a:lnSpc>
                <a:spcPts val="6611"/>
              </a:lnSpc>
            </a:pPr>
            <a:r>
              <a:rPr lang="en-US" b="true" sz="5956">
                <a:solidFill>
                  <a:srgbClr val="A53032"/>
                </a:solidFill>
                <a:latin typeface="Barlow Condensed Bold"/>
                <a:ea typeface="Barlow Condensed Bold"/>
                <a:cs typeface="Barlow Condensed Bold"/>
                <a:sym typeface="Barlow Condensed Bold"/>
              </a:rPr>
              <a:t>NỘI DUNG </a:t>
            </a:r>
          </a:p>
        </p:txBody>
      </p:sp>
      <p:sp>
        <p:nvSpPr>
          <p:cNvPr name="AutoShape 15" id="15"/>
          <p:cNvSpPr/>
          <p:nvPr/>
        </p:nvSpPr>
        <p:spPr>
          <a:xfrm>
            <a:off x="-194093" y="325199"/>
            <a:ext cx="12533734" cy="0"/>
          </a:xfrm>
          <a:prstGeom prst="line">
            <a:avLst/>
          </a:prstGeom>
          <a:ln cap="flat" w="28575">
            <a:solidFill>
              <a:srgbClr val="A53032"/>
            </a:solidFill>
            <a:prstDash val="solid"/>
            <a:headEnd type="none" len="sm" w="sm"/>
            <a:tailEnd type="none" len="sm" w="sm"/>
          </a:ln>
        </p:spPr>
      </p:sp>
      <p:sp>
        <p:nvSpPr>
          <p:cNvPr name="AutoShape 16" id="16"/>
          <p:cNvSpPr/>
          <p:nvPr/>
        </p:nvSpPr>
        <p:spPr>
          <a:xfrm flipH="true">
            <a:off x="5948359" y="9961801"/>
            <a:ext cx="12533734" cy="0"/>
          </a:xfrm>
          <a:prstGeom prst="line">
            <a:avLst/>
          </a:prstGeom>
          <a:ln cap="flat" w="28575">
            <a:solidFill>
              <a:srgbClr val="A53032"/>
            </a:solidFill>
            <a:prstDash val="solid"/>
            <a:headEnd type="none" len="sm" w="sm"/>
            <a:tailEnd type="none" len="sm" w="sm"/>
          </a:ln>
        </p:spPr>
      </p:sp>
      <p:grpSp>
        <p:nvGrpSpPr>
          <p:cNvPr name="Group 17" id="17"/>
          <p:cNvGrpSpPr/>
          <p:nvPr/>
        </p:nvGrpSpPr>
        <p:grpSpPr>
          <a:xfrm rot="0">
            <a:off x="-304015" y="9760567"/>
            <a:ext cx="6549059" cy="716794"/>
            <a:chOff x="0" y="0"/>
            <a:chExt cx="1724855" cy="188785"/>
          </a:xfrm>
        </p:grpSpPr>
        <p:sp>
          <p:nvSpPr>
            <p:cNvPr name="Freeform 18" id="18"/>
            <p:cNvSpPr/>
            <p:nvPr/>
          </p:nvSpPr>
          <p:spPr>
            <a:xfrm flipH="false" flipV="false" rot="0">
              <a:off x="0" y="0"/>
              <a:ext cx="1724855" cy="188785"/>
            </a:xfrm>
            <a:custGeom>
              <a:avLst/>
              <a:gdLst/>
              <a:ahLst/>
              <a:cxnLst/>
              <a:rect r="r" b="b" t="t" l="l"/>
              <a:pathLst>
                <a:path h="188785" w="1724855">
                  <a:moveTo>
                    <a:pt x="11821" y="0"/>
                  </a:moveTo>
                  <a:lnTo>
                    <a:pt x="1713034" y="0"/>
                  </a:lnTo>
                  <a:cubicBezTo>
                    <a:pt x="1719562" y="0"/>
                    <a:pt x="1724855" y="5293"/>
                    <a:pt x="1724855" y="11821"/>
                  </a:cubicBezTo>
                  <a:lnTo>
                    <a:pt x="1724855" y="176964"/>
                  </a:lnTo>
                  <a:cubicBezTo>
                    <a:pt x="1724855" y="183493"/>
                    <a:pt x="1719562" y="188785"/>
                    <a:pt x="1713034" y="188785"/>
                  </a:cubicBezTo>
                  <a:lnTo>
                    <a:pt x="11821" y="188785"/>
                  </a:lnTo>
                  <a:cubicBezTo>
                    <a:pt x="5293" y="188785"/>
                    <a:pt x="0" y="183493"/>
                    <a:pt x="0" y="176964"/>
                  </a:cubicBezTo>
                  <a:lnTo>
                    <a:pt x="0" y="11821"/>
                  </a:lnTo>
                  <a:cubicBezTo>
                    <a:pt x="0" y="5293"/>
                    <a:pt x="5293" y="0"/>
                    <a:pt x="11821" y="0"/>
                  </a:cubicBezTo>
                  <a:close/>
                </a:path>
              </a:pathLst>
            </a:custGeom>
            <a:solidFill>
              <a:srgbClr val="A53032"/>
            </a:solidFill>
          </p:spPr>
        </p:sp>
        <p:sp>
          <p:nvSpPr>
            <p:cNvPr name="TextBox 19" id="19"/>
            <p:cNvSpPr txBox="true"/>
            <p:nvPr/>
          </p:nvSpPr>
          <p:spPr>
            <a:xfrm>
              <a:off x="0" y="-38100"/>
              <a:ext cx="1724855" cy="22688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7350451">
            <a:off x="1375876" y="688911"/>
            <a:ext cx="497577" cy="49757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gradFill>
                <a:gsLst>
                  <a:gs pos="0">
                    <a:srgbClr val="051F2E">
                      <a:alpha val="100000"/>
                    </a:srgbClr>
                  </a:gs>
                  <a:gs pos="100000">
                    <a:srgbClr val="234360">
                      <a:alpha val="100000"/>
                    </a:srgbClr>
                  </a:gs>
                </a:gsLst>
                <a:lin ang="0"/>
              </a:gra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932458" y="-53079"/>
            <a:ext cx="1355542" cy="1467707"/>
          </a:xfrm>
          <a:custGeom>
            <a:avLst/>
            <a:gdLst/>
            <a:ahLst/>
            <a:cxnLst/>
            <a:rect r="r" b="b" t="t" l="l"/>
            <a:pathLst>
              <a:path h="1467707" w="1355542">
                <a:moveTo>
                  <a:pt x="0" y="0"/>
                </a:moveTo>
                <a:lnTo>
                  <a:pt x="1355542" y="0"/>
                </a:lnTo>
                <a:lnTo>
                  <a:pt x="1355542" y="1467707"/>
                </a:lnTo>
                <a:lnTo>
                  <a:pt x="0" y="1467707"/>
                </a:lnTo>
                <a:lnTo>
                  <a:pt x="0" y="0"/>
                </a:lnTo>
                <a:close/>
              </a:path>
            </a:pathLst>
          </a:custGeom>
          <a:blipFill>
            <a:blip r:embed="rId2"/>
            <a:stretch>
              <a:fillRect l="-13891" t="-3950" r="-8483" b="-9072"/>
            </a:stretch>
          </a:blipFill>
        </p:spPr>
      </p:sp>
      <p:sp>
        <p:nvSpPr>
          <p:cNvPr name="TextBox 24" id="24"/>
          <p:cNvSpPr txBox="true"/>
          <p:nvPr/>
        </p:nvSpPr>
        <p:spPr>
          <a:xfrm rot="0">
            <a:off x="1624665" y="2277938"/>
            <a:ext cx="16131880" cy="5514782"/>
          </a:xfrm>
          <a:prstGeom prst="rect">
            <a:avLst/>
          </a:prstGeom>
        </p:spPr>
        <p:txBody>
          <a:bodyPr anchor="t" rtlCol="false" tIns="0" lIns="0" bIns="0" rIns="0">
            <a:spAutoFit/>
          </a:bodyPr>
          <a:lstStyle/>
          <a:p>
            <a:pPr algn="l" marL="772510" indent="-386255" lvl="1">
              <a:lnSpc>
                <a:spcPts val="8945"/>
              </a:lnSpc>
              <a:buFont typeface="Arial"/>
              <a:buChar char="•"/>
            </a:pPr>
            <a:r>
              <a:rPr lang="en-US" b="true" sz="3578">
                <a:solidFill>
                  <a:srgbClr val="DD1F16"/>
                </a:solidFill>
                <a:latin typeface="Canva Sans Bold"/>
                <a:ea typeface="Canva Sans Bold"/>
                <a:cs typeface="Canva Sans Bold"/>
                <a:sym typeface="Canva Sans Bold"/>
              </a:rPr>
              <a:t>CHƯƠNG 1: GIỚI THIỆU ĐỀ TÀI VÀ CÔNG NGHỆ SỬ DỤNG</a:t>
            </a:r>
          </a:p>
          <a:p>
            <a:pPr algn="l" marL="772510" indent="-386255" lvl="1">
              <a:lnSpc>
                <a:spcPts val="8945"/>
              </a:lnSpc>
              <a:buFont typeface="Arial"/>
              <a:buChar char="•"/>
            </a:pPr>
            <a:r>
              <a:rPr lang="en-US" b="true" sz="3578">
                <a:solidFill>
                  <a:srgbClr val="DD1F16"/>
                </a:solidFill>
                <a:latin typeface="Canva Sans Bold"/>
                <a:ea typeface="Canva Sans Bold"/>
                <a:cs typeface="Canva Sans Bold"/>
                <a:sym typeface="Canva Sans Bold"/>
              </a:rPr>
              <a:t>CHƯƠNG 2: ĐẶC TẢ VÀ PHÂN TÍCH HỆ THỐNG</a:t>
            </a:r>
          </a:p>
          <a:p>
            <a:pPr algn="l" marL="772510" indent="-386255" lvl="1">
              <a:lnSpc>
                <a:spcPts val="8945"/>
              </a:lnSpc>
              <a:buFont typeface="Arial"/>
              <a:buChar char="•"/>
            </a:pPr>
            <a:r>
              <a:rPr lang="en-US" b="true" sz="3578">
                <a:solidFill>
                  <a:srgbClr val="DD1F16"/>
                </a:solidFill>
                <a:latin typeface="Canva Sans Bold"/>
                <a:ea typeface="Canva Sans Bold"/>
                <a:cs typeface="Canva Sans Bold"/>
                <a:sym typeface="Canva Sans Bold"/>
              </a:rPr>
              <a:t>CHƯƠNG 3: THIẾT KẾ HỆ THỐNG VÀ TRIỂN KHAI MICROSERVICE</a:t>
            </a:r>
          </a:p>
          <a:p>
            <a:pPr algn="l" marL="772510" indent="-386255" lvl="1">
              <a:lnSpc>
                <a:spcPts val="8945"/>
              </a:lnSpc>
              <a:buFont typeface="Arial"/>
              <a:buChar char="•"/>
            </a:pPr>
            <a:r>
              <a:rPr lang="en-US" b="true" sz="3578">
                <a:solidFill>
                  <a:srgbClr val="DD1F16"/>
                </a:solidFill>
                <a:latin typeface="Canva Sans Bold"/>
                <a:ea typeface="Canva Sans Bold"/>
                <a:cs typeface="Canva Sans Bold"/>
                <a:sym typeface="Canva Sans Bold"/>
              </a:rPr>
              <a:t>CHƯƠNG 4: TRIỂN KHAI HỆ THỐNG GỢI Ý SẢN PHẨM</a:t>
            </a:r>
          </a:p>
          <a:p>
            <a:pPr algn="l" marL="772510" indent="-386255" lvl="1">
              <a:lnSpc>
                <a:spcPts val="8945"/>
              </a:lnSpc>
              <a:buFont typeface="Arial"/>
              <a:buChar char="•"/>
            </a:pPr>
            <a:r>
              <a:rPr lang="en-US" b="true" sz="3578">
                <a:solidFill>
                  <a:srgbClr val="DD1F16"/>
                </a:solidFill>
                <a:latin typeface="Canva Sans Bold"/>
                <a:ea typeface="Canva Sans Bold"/>
                <a:cs typeface="Canva Sans Bold"/>
                <a:sym typeface="Canva Sans Bold"/>
              </a:rPr>
              <a:t>CHƯƠNG 5: 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07280" y="3983476"/>
            <a:ext cx="1028700" cy="1027843"/>
          </a:xfrm>
          <a:custGeom>
            <a:avLst/>
            <a:gdLst/>
            <a:ahLst/>
            <a:cxnLst/>
            <a:rect r="r" b="b" t="t" l="l"/>
            <a:pathLst>
              <a:path h="1027843" w="1028700">
                <a:moveTo>
                  <a:pt x="0" y="0"/>
                </a:moveTo>
                <a:lnTo>
                  <a:pt x="1028700" y="0"/>
                </a:lnTo>
                <a:lnTo>
                  <a:pt x="1028700" y="1027843"/>
                </a:lnTo>
                <a:lnTo>
                  <a:pt x="0" y="1027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77883"/>
            <a:ext cx="19374218" cy="1534758"/>
            <a:chOff x="0" y="0"/>
            <a:chExt cx="5102675" cy="404216"/>
          </a:xfrm>
        </p:grpSpPr>
        <p:sp>
          <p:nvSpPr>
            <p:cNvPr name="Freeform 4" id="4"/>
            <p:cNvSpPr/>
            <p:nvPr/>
          </p:nvSpPr>
          <p:spPr>
            <a:xfrm flipH="false" flipV="false" rot="0">
              <a:off x="0" y="0"/>
              <a:ext cx="5102675" cy="404216"/>
            </a:xfrm>
            <a:custGeom>
              <a:avLst/>
              <a:gdLst/>
              <a:ahLst/>
              <a:cxnLst/>
              <a:rect r="r" b="b" t="t" l="l"/>
              <a:pathLst>
                <a:path h="404216" w="5102675">
                  <a:moveTo>
                    <a:pt x="0" y="0"/>
                  </a:moveTo>
                  <a:lnTo>
                    <a:pt x="5102675" y="0"/>
                  </a:lnTo>
                  <a:lnTo>
                    <a:pt x="5102675" y="404216"/>
                  </a:lnTo>
                  <a:lnTo>
                    <a:pt x="0" y="404216"/>
                  </a:lnTo>
                  <a:close/>
                </a:path>
              </a:pathLst>
            </a:custGeom>
            <a:solidFill>
              <a:srgbClr val="DD1F16"/>
            </a:solidFill>
          </p:spPr>
        </p:sp>
        <p:sp>
          <p:nvSpPr>
            <p:cNvPr name="TextBox 5" id="5"/>
            <p:cNvSpPr txBox="true"/>
            <p:nvPr/>
          </p:nvSpPr>
          <p:spPr>
            <a:xfrm>
              <a:off x="0" y="-57150"/>
              <a:ext cx="5102675" cy="461366"/>
            </a:xfrm>
            <a:prstGeom prst="rect">
              <a:avLst/>
            </a:prstGeom>
          </p:spPr>
          <p:txBody>
            <a:bodyPr anchor="ctr" rtlCol="false" tIns="50800" lIns="50800" bIns="50800" rIns="50800"/>
            <a:lstStyle/>
            <a:p>
              <a:pPr algn="ctr">
                <a:lnSpc>
                  <a:spcPts val="3511"/>
                </a:lnSpc>
              </a:pPr>
            </a:p>
          </p:txBody>
        </p:sp>
      </p:grpSp>
      <p:sp>
        <p:nvSpPr>
          <p:cNvPr name="Freeform 6" id="6"/>
          <p:cNvSpPr/>
          <p:nvPr/>
        </p:nvSpPr>
        <p:spPr>
          <a:xfrm flipH="false" flipV="false" rot="0">
            <a:off x="17035469" y="-44513"/>
            <a:ext cx="1252531" cy="1401388"/>
          </a:xfrm>
          <a:custGeom>
            <a:avLst/>
            <a:gdLst/>
            <a:ahLst/>
            <a:cxnLst/>
            <a:rect r="r" b="b" t="t" l="l"/>
            <a:pathLst>
              <a:path h="1401388" w="1252531">
                <a:moveTo>
                  <a:pt x="0" y="0"/>
                </a:moveTo>
                <a:lnTo>
                  <a:pt x="1252531" y="0"/>
                </a:lnTo>
                <a:lnTo>
                  <a:pt x="1252531" y="1401388"/>
                </a:lnTo>
                <a:lnTo>
                  <a:pt x="0" y="1401388"/>
                </a:lnTo>
                <a:lnTo>
                  <a:pt x="0" y="0"/>
                </a:lnTo>
                <a:close/>
              </a:path>
            </a:pathLst>
          </a:custGeom>
          <a:blipFill>
            <a:blip r:embed="rId4"/>
            <a:stretch>
              <a:fillRect l="-12809" t="-3757" r="-7493" b="-3766"/>
            </a:stretch>
          </a:blipFill>
        </p:spPr>
      </p:sp>
      <p:sp>
        <p:nvSpPr>
          <p:cNvPr name="Freeform 7" id="7"/>
          <p:cNvSpPr/>
          <p:nvPr/>
        </p:nvSpPr>
        <p:spPr>
          <a:xfrm flipH="false" flipV="false" rot="0">
            <a:off x="4427714" y="3802112"/>
            <a:ext cx="9432573" cy="5907149"/>
          </a:xfrm>
          <a:custGeom>
            <a:avLst/>
            <a:gdLst/>
            <a:ahLst/>
            <a:cxnLst/>
            <a:rect r="r" b="b" t="t" l="l"/>
            <a:pathLst>
              <a:path h="5907149" w="9432573">
                <a:moveTo>
                  <a:pt x="0" y="0"/>
                </a:moveTo>
                <a:lnTo>
                  <a:pt x="9432572" y="0"/>
                </a:lnTo>
                <a:lnTo>
                  <a:pt x="9432572" y="5907148"/>
                </a:lnTo>
                <a:lnTo>
                  <a:pt x="0" y="5907148"/>
                </a:lnTo>
                <a:lnTo>
                  <a:pt x="0" y="0"/>
                </a:lnTo>
                <a:close/>
              </a:path>
            </a:pathLst>
          </a:custGeom>
          <a:blipFill>
            <a:blip r:embed="rId5"/>
            <a:stretch>
              <a:fillRect l="0" t="0" r="0" b="0"/>
            </a:stretch>
          </a:blipFill>
        </p:spPr>
      </p:sp>
      <p:sp>
        <p:nvSpPr>
          <p:cNvPr name="TextBox 8" id="8"/>
          <p:cNvSpPr txBox="true"/>
          <p:nvPr/>
        </p:nvSpPr>
        <p:spPr>
          <a:xfrm rot="0">
            <a:off x="3214744" y="279299"/>
            <a:ext cx="12497464" cy="704403"/>
          </a:xfrm>
          <a:prstGeom prst="rect">
            <a:avLst/>
          </a:prstGeom>
        </p:spPr>
        <p:txBody>
          <a:bodyPr anchor="t" rtlCol="false" tIns="0" lIns="0" bIns="0" rIns="0">
            <a:spAutoFit/>
          </a:bodyPr>
          <a:lstStyle/>
          <a:p>
            <a:pPr algn="l">
              <a:lnSpc>
                <a:spcPts val="5719"/>
              </a:lnSpc>
              <a:spcBef>
                <a:spcPct val="0"/>
              </a:spcBef>
            </a:pPr>
            <a:r>
              <a:rPr lang="en-US" b="true" sz="4085">
                <a:solidFill>
                  <a:srgbClr val="FFFFFF"/>
                </a:solidFill>
                <a:latin typeface="Canva Sans Bold"/>
                <a:ea typeface="Canva Sans Bold"/>
                <a:cs typeface="Canva Sans Bold"/>
                <a:sym typeface="Canva Sans Bold"/>
              </a:rPr>
              <a:t>MÔ HÌNH GỢI Ý SẢN PHẨM ĐƯỢC TRIỂN KHAI </a:t>
            </a:r>
          </a:p>
        </p:txBody>
      </p:sp>
      <p:sp>
        <p:nvSpPr>
          <p:cNvPr name="TextBox 9" id="9"/>
          <p:cNvSpPr txBox="true"/>
          <p:nvPr/>
        </p:nvSpPr>
        <p:spPr>
          <a:xfrm rot="0">
            <a:off x="1483359" y="2513739"/>
            <a:ext cx="15237631" cy="1181021"/>
          </a:xfrm>
          <a:prstGeom prst="rect">
            <a:avLst/>
          </a:prstGeom>
        </p:spPr>
        <p:txBody>
          <a:bodyPr anchor="t" rtlCol="false" tIns="0" lIns="0" bIns="0" rIns="0">
            <a:spAutoFit/>
          </a:bodyPr>
          <a:lstStyle/>
          <a:p>
            <a:pPr algn="just">
              <a:lnSpc>
                <a:spcPts val="4729"/>
              </a:lnSpc>
            </a:pPr>
            <a:r>
              <a:rPr lang="en-US" b="true" sz="3378">
                <a:solidFill>
                  <a:srgbClr val="DD1F16"/>
                </a:solidFill>
                <a:latin typeface="Canva Sans Bold"/>
                <a:ea typeface="Canva Sans Bold"/>
                <a:cs typeface="Canva Sans Bold"/>
                <a:sym typeface="Canva Sans Bold"/>
              </a:rPr>
              <a:t>Dựa vào hành vi và dữ liệu đánh giá của các người dùng để tìm ra các sản phẩm được người dùng yêu thích hoặc mua sắm tương tự.</a:t>
            </a:r>
          </a:p>
        </p:txBody>
      </p:sp>
      <p:sp>
        <p:nvSpPr>
          <p:cNvPr name="TextBox 10" id="10"/>
          <p:cNvSpPr txBox="true"/>
          <p:nvPr/>
        </p:nvSpPr>
        <p:spPr>
          <a:xfrm rot="0">
            <a:off x="731811" y="1596325"/>
            <a:ext cx="8054744" cy="668438"/>
          </a:xfrm>
          <a:prstGeom prst="rect">
            <a:avLst/>
          </a:prstGeom>
        </p:spPr>
        <p:txBody>
          <a:bodyPr anchor="t" rtlCol="false" tIns="0" lIns="0" bIns="0" rIns="0">
            <a:spAutoFit/>
          </a:bodyPr>
          <a:lstStyle/>
          <a:p>
            <a:pPr algn="ctr">
              <a:lnSpc>
                <a:spcPts val="5502"/>
              </a:lnSpc>
              <a:spcBef>
                <a:spcPct val="0"/>
              </a:spcBef>
            </a:pPr>
            <a:r>
              <a:rPr lang="en-US" b="true" sz="3930">
                <a:solidFill>
                  <a:srgbClr val="DD1F16"/>
                </a:solidFill>
                <a:latin typeface="Canva Sans Bold"/>
                <a:ea typeface="Canva Sans Bold"/>
                <a:cs typeface="Canva Sans Bold"/>
                <a:sym typeface="Canva Sans Bold"/>
              </a:rPr>
              <a:t>2. Collaborative Filtering  (CF)</a:t>
            </a:r>
            <a:r>
              <a:rPr lang="en-US" b="true" sz="3930">
                <a:solidFill>
                  <a:srgbClr val="DD1F16"/>
                </a:solidFill>
                <a:latin typeface="Canva Sans Bold"/>
                <a:ea typeface="Canva Sans Bold"/>
                <a:cs typeface="Canva Sans Bold"/>
                <a:sym typeface="Canva Sans Bold"/>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6264872" cy="2262653"/>
          </a:xfrm>
          <a:custGeom>
            <a:avLst/>
            <a:gdLst/>
            <a:ahLst/>
            <a:cxnLst/>
            <a:rect r="r" b="b" t="t" l="l"/>
            <a:pathLst>
              <a:path h="2262653" w="6264872">
                <a:moveTo>
                  <a:pt x="0" y="0"/>
                </a:moveTo>
                <a:lnTo>
                  <a:pt x="6264872" y="0"/>
                </a:lnTo>
                <a:lnTo>
                  <a:pt x="6264872" y="2262653"/>
                </a:lnTo>
                <a:lnTo>
                  <a:pt x="0" y="2262653"/>
                </a:lnTo>
                <a:lnTo>
                  <a:pt x="0" y="0"/>
                </a:lnTo>
                <a:close/>
              </a:path>
            </a:pathLst>
          </a:custGeom>
          <a:blipFill>
            <a:blip r:embed="rId2"/>
            <a:stretch>
              <a:fillRect l="0" t="0" r="0" b="0"/>
            </a:stretch>
          </a:blipFill>
        </p:spPr>
      </p:sp>
      <p:sp>
        <p:nvSpPr>
          <p:cNvPr name="Freeform 3" id="3"/>
          <p:cNvSpPr/>
          <p:nvPr/>
        </p:nvSpPr>
        <p:spPr>
          <a:xfrm flipH="false" flipV="false" rot="0">
            <a:off x="9977772" y="2630420"/>
            <a:ext cx="7887198" cy="492018"/>
          </a:xfrm>
          <a:custGeom>
            <a:avLst/>
            <a:gdLst/>
            <a:ahLst/>
            <a:cxnLst/>
            <a:rect r="r" b="b" t="t" l="l"/>
            <a:pathLst>
              <a:path h="492018" w="7887198">
                <a:moveTo>
                  <a:pt x="0" y="0"/>
                </a:moveTo>
                <a:lnTo>
                  <a:pt x="7887198" y="0"/>
                </a:lnTo>
                <a:lnTo>
                  <a:pt x="7887198" y="492018"/>
                </a:lnTo>
                <a:lnTo>
                  <a:pt x="0" y="492018"/>
                </a:lnTo>
                <a:lnTo>
                  <a:pt x="0" y="0"/>
                </a:lnTo>
                <a:close/>
              </a:path>
            </a:pathLst>
          </a:custGeom>
          <a:blipFill>
            <a:blip r:embed="rId3"/>
            <a:stretch>
              <a:fillRect l="0" t="0" r="0" b="0"/>
            </a:stretch>
          </a:blipFill>
        </p:spPr>
      </p:sp>
      <p:sp>
        <p:nvSpPr>
          <p:cNvPr name="Freeform 4" id="4"/>
          <p:cNvSpPr/>
          <p:nvPr/>
        </p:nvSpPr>
        <p:spPr>
          <a:xfrm flipH="false" flipV="false" rot="0">
            <a:off x="10247776" y="4913138"/>
            <a:ext cx="7528896" cy="2661443"/>
          </a:xfrm>
          <a:custGeom>
            <a:avLst/>
            <a:gdLst/>
            <a:ahLst/>
            <a:cxnLst/>
            <a:rect r="r" b="b" t="t" l="l"/>
            <a:pathLst>
              <a:path h="2661443" w="7528896">
                <a:moveTo>
                  <a:pt x="0" y="0"/>
                </a:moveTo>
                <a:lnTo>
                  <a:pt x="7528896" y="0"/>
                </a:lnTo>
                <a:lnTo>
                  <a:pt x="7528896" y="2661443"/>
                </a:lnTo>
                <a:lnTo>
                  <a:pt x="0" y="2661443"/>
                </a:lnTo>
                <a:lnTo>
                  <a:pt x="0" y="0"/>
                </a:lnTo>
                <a:close/>
              </a:path>
            </a:pathLst>
          </a:custGeom>
          <a:blipFill>
            <a:blip r:embed="rId4"/>
            <a:stretch>
              <a:fillRect l="0" t="0" r="0" b="0"/>
            </a:stretch>
          </a:blipFill>
        </p:spPr>
      </p:sp>
      <p:sp>
        <p:nvSpPr>
          <p:cNvPr name="Freeform 5" id="5"/>
          <p:cNvSpPr/>
          <p:nvPr/>
        </p:nvSpPr>
        <p:spPr>
          <a:xfrm flipH="false" flipV="false" rot="0">
            <a:off x="421853" y="8839231"/>
            <a:ext cx="9308551" cy="1050393"/>
          </a:xfrm>
          <a:custGeom>
            <a:avLst/>
            <a:gdLst/>
            <a:ahLst/>
            <a:cxnLst/>
            <a:rect r="r" b="b" t="t" l="l"/>
            <a:pathLst>
              <a:path h="1050393" w="9308551">
                <a:moveTo>
                  <a:pt x="0" y="0"/>
                </a:moveTo>
                <a:lnTo>
                  <a:pt x="9308551" y="0"/>
                </a:lnTo>
                <a:lnTo>
                  <a:pt x="9308551" y="1050393"/>
                </a:lnTo>
                <a:lnTo>
                  <a:pt x="0" y="1050393"/>
                </a:lnTo>
                <a:lnTo>
                  <a:pt x="0" y="0"/>
                </a:lnTo>
                <a:close/>
              </a:path>
            </a:pathLst>
          </a:custGeom>
          <a:blipFill>
            <a:blip r:embed="rId5"/>
            <a:stretch>
              <a:fillRect l="-254" t="-1125" r="0" b="-1125"/>
            </a:stretch>
          </a:blipFill>
        </p:spPr>
      </p:sp>
      <p:sp>
        <p:nvSpPr>
          <p:cNvPr name="TextBox 6" id="6"/>
          <p:cNvSpPr txBox="true"/>
          <p:nvPr/>
        </p:nvSpPr>
        <p:spPr>
          <a:xfrm rot="0">
            <a:off x="421853" y="1140211"/>
            <a:ext cx="9020847" cy="1526541"/>
          </a:xfrm>
          <a:prstGeom prst="rect">
            <a:avLst/>
          </a:prstGeom>
        </p:spPr>
        <p:txBody>
          <a:bodyPr anchor="t" rtlCol="false" tIns="0" lIns="0" bIns="0" rIns="0">
            <a:spAutoFit/>
          </a:bodyPr>
          <a:lstStyle/>
          <a:p>
            <a:pPr algn="l">
              <a:lnSpc>
                <a:spcPts val="4059"/>
              </a:lnSpc>
              <a:spcBef>
                <a:spcPct val="0"/>
              </a:spcBef>
            </a:pPr>
            <a:r>
              <a:rPr lang="en-US" b="true" sz="2899">
                <a:solidFill>
                  <a:srgbClr val="172940"/>
                </a:solidFill>
                <a:latin typeface="Canva Sans Bold"/>
                <a:ea typeface="Canva Sans Bold"/>
                <a:cs typeface="Canva Sans Bold"/>
                <a:sym typeface="Canva Sans Bold"/>
              </a:rPr>
              <a:t>B1 : </a:t>
            </a:r>
            <a:r>
              <a:rPr lang="en-US" b="true" sz="2899">
                <a:solidFill>
                  <a:srgbClr val="172940"/>
                </a:solidFill>
                <a:latin typeface="Canva Sans Bold"/>
                <a:ea typeface="Canva Sans Bold"/>
                <a:cs typeface="Canva Sans Bold"/>
                <a:sym typeface="Canva Sans Bold"/>
              </a:rPr>
              <a:t>Dữ liệu vào: </a:t>
            </a:r>
          </a:p>
          <a:p>
            <a:pPr algn="l">
              <a:lnSpc>
                <a:spcPts val="4059"/>
              </a:lnSpc>
            </a:pPr>
            <a:r>
              <a:rPr lang="en-US" b="true" sz="2899">
                <a:solidFill>
                  <a:srgbClr val="DD1F16"/>
                </a:solidFill>
                <a:latin typeface="Canva Sans Bold"/>
                <a:ea typeface="Canva Sans Bold"/>
                <a:cs typeface="Canva Sans Bold"/>
                <a:sym typeface="Canva Sans Bold"/>
              </a:rPr>
              <a:t>Truy vấn SQL để lấy các đánh giá của người dùng về sản phẩm</a:t>
            </a:r>
          </a:p>
        </p:txBody>
      </p:sp>
      <p:grpSp>
        <p:nvGrpSpPr>
          <p:cNvPr name="Group 7" id="7"/>
          <p:cNvGrpSpPr/>
          <p:nvPr/>
        </p:nvGrpSpPr>
        <p:grpSpPr>
          <a:xfrm rot="0">
            <a:off x="0" y="-85748"/>
            <a:ext cx="19741081" cy="1114448"/>
            <a:chOff x="0" y="0"/>
            <a:chExt cx="5199297" cy="293517"/>
          </a:xfrm>
        </p:grpSpPr>
        <p:sp>
          <p:nvSpPr>
            <p:cNvPr name="Freeform 8" id="8"/>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9" id="9"/>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TextBox 10" id="10"/>
          <p:cNvSpPr txBox="true"/>
          <p:nvPr/>
        </p:nvSpPr>
        <p:spPr>
          <a:xfrm rot="0">
            <a:off x="3237296" y="163866"/>
            <a:ext cx="12158860" cy="1571279"/>
          </a:xfrm>
          <a:prstGeom prst="rect">
            <a:avLst/>
          </a:prstGeom>
        </p:spPr>
        <p:txBody>
          <a:bodyPr anchor="t" rtlCol="false" tIns="0" lIns="0" bIns="0" rIns="0">
            <a:spAutoFit/>
          </a:bodyPr>
          <a:lstStyle/>
          <a:p>
            <a:pPr algn="ctr">
              <a:lnSpc>
                <a:spcPts val="6319"/>
              </a:lnSpc>
              <a:spcBef>
                <a:spcPct val="0"/>
              </a:spcBef>
            </a:pPr>
            <a:r>
              <a:rPr lang="en-US" b="true" sz="4513">
                <a:solidFill>
                  <a:srgbClr val="FEFDFD"/>
                </a:solidFill>
                <a:latin typeface="Canva Sans Bold"/>
                <a:ea typeface="Canva Sans Bold"/>
                <a:cs typeface="Canva Sans Bold"/>
                <a:sym typeface="Canva Sans Bold"/>
              </a:rPr>
              <a:t>2</a:t>
            </a:r>
            <a:r>
              <a:rPr lang="en-US" b="true" sz="4513">
                <a:solidFill>
                  <a:srgbClr val="FEFDFD"/>
                </a:solidFill>
                <a:latin typeface="Canva Sans Bold"/>
                <a:ea typeface="Canva Sans Bold"/>
                <a:cs typeface="Canva Sans Bold"/>
                <a:sym typeface="Canva Sans Bold"/>
              </a:rPr>
              <a:t>. Các bước Collaborative Filtering (CF): </a:t>
            </a:r>
          </a:p>
          <a:p>
            <a:pPr algn="ctr">
              <a:lnSpc>
                <a:spcPts val="6319"/>
              </a:lnSpc>
              <a:spcBef>
                <a:spcPct val="0"/>
              </a:spcBef>
            </a:pPr>
            <a:r>
              <a:rPr lang="en-US" b="true" sz="4513">
                <a:solidFill>
                  <a:srgbClr val="FEFDFD"/>
                </a:solidFill>
                <a:latin typeface="Canva Sans Bold"/>
                <a:ea typeface="Canva Sans Bold"/>
                <a:cs typeface="Canva Sans Bold"/>
                <a:sym typeface="Canva Sans Bold"/>
              </a:rPr>
              <a:t> </a:t>
            </a:r>
          </a:p>
        </p:txBody>
      </p:sp>
      <p:sp>
        <p:nvSpPr>
          <p:cNvPr name="TextBox 11" id="11"/>
          <p:cNvSpPr txBox="true"/>
          <p:nvPr/>
        </p:nvSpPr>
        <p:spPr>
          <a:xfrm rot="0">
            <a:off x="421853" y="2385810"/>
            <a:ext cx="9308551" cy="2555241"/>
          </a:xfrm>
          <a:prstGeom prst="rect">
            <a:avLst/>
          </a:prstGeom>
        </p:spPr>
        <p:txBody>
          <a:bodyPr anchor="t" rtlCol="false" tIns="0" lIns="0" bIns="0" rIns="0">
            <a:spAutoFit/>
          </a:bodyPr>
          <a:lstStyle/>
          <a:p>
            <a:pPr algn="l">
              <a:lnSpc>
                <a:spcPts val="4059"/>
              </a:lnSpc>
              <a:spcBef>
                <a:spcPct val="0"/>
              </a:spcBef>
            </a:pPr>
          </a:p>
          <a:p>
            <a:pPr algn="l">
              <a:lnSpc>
                <a:spcPts val="4059"/>
              </a:lnSpc>
              <a:spcBef>
                <a:spcPct val="0"/>
              </a:spcBef>
            </a:pPr>
            <a:r>
              <a:rPr lang="en-US" b="true" sz="2899">
                <a:solidFill>
                  <a:srgbClr val="172940"/>
                </a:solidFill>
                <a:latin typeface="Canva Sans Bold"/>
                <a:ea typeface="Canva Sans Bold"/>
                <a:cs typeface="Canva Sans Bold"/>
                <a:sym typeface="Canva Sans Bold"/>
              </a:rPr>
              <a:t>B2: Biểu diễn dưới dạng ma trận tiện ích, trong đó :</a:t>
            </a:r>
          </a:p>
          <a:p>
            <a:pPr algn="l" marL="626104" indent="-313052" lvl="1">
              <a:lnSpc>
                <a:spcPts val="4059"/>
              </a:lnSpc>
              <a:buFont typeface="Arial"/>
              <a:buChar char="•"/>
            </a:pPr>
            <a:r>
              <a:rPr lang="en-US" b="true" sz="2899">
                <a:solidFill>
                  <a:srgbClr val="DD1F16"/>
                </a:solidFill>
                <a:latin typeface="Canva Sans Bold"/>
                <a:ea typeface="Canva Sans Bold"/>
                <a:cs typeface="Canva Sans Bold"/>
                <a:sym typeface="Canva Sans Bold"/>
              </a:rPr>
              <a:t>Hàng: Là các người dùng</a:t>
            </a:r>
          </a:p>
          <a:p>
            <a:pPr algn="l" marL="626104" indent="-313052" lvl="1">
              <a:lnSpc>
                <a:spcPts val="4059"/>
              </a:lnSpc>
              <a:buFont typeface="Arial"/>
              <a:buChar char="•"/>
            </a:pPr>
            <a:r>
              <a:rPr lang="en-US" b="true" sz="2899">
                <a:solidFill>
                  <a:srgbClr val="DD1F16"/>
                </a:solidFill>
                <a:latin typeface="Canva Sans Bold"/>
                <a:ea typeface="Canva Sans Bold"/>
                <a:cs typeface="Canva Sans Bold"/>
                <a:sym typeface="Canva Sans Bold"/>
              </a:rPr>
              <a:t>Cột là các sản phẩm</a:t>
            </a:r>
          </a:p>
          <a:p>
            <a:pPr algn="l" marL="626104" indent="-313052" lvl="1">
              <a:lnSpc>
                <a:spcPts val="4059"/>
              </a:lnSpc>
              <a:buFont typeface="Arial"/>
              <a:buChar char="•"/>
            </a:pPr>
            <a:r>
              <a:rPr lang="en-US" b="true" sz="2899">
                <a:solidFill>
                  <a:srgbClr val="DD1F16"/>
                </a:solidFill>
                <a:latin typeface="Canva Sans Bold"/>
                <a:ea typeface="Canva Sans Bold"/>
                <a:cs typeface="Canva Sans Bold"/>
                <a:sym typeface="Canva Sans Bold"/>
              </a:rPr>
              <a:t>Giá trị ô là rating người dùng đối với sản phẩm</a:t>
            </a:r>
          </a:p>
        </p:txBody>
      </p:sp>
      <p:sp>
        <p:nvSpPr>
          <p:cNvPr name="TextBox 12" id="12"/>
          <p:cNvSpPr txBox="true"/>
          <p:nvPr/>
        </p:nvSpPr>
        <p:spPr>
          <a:xfrm rot="0">
            <a:off x="10307119" y="1200475"/>
            <a:ext cx="7410211" cy="1012191"/>
          </a:xfrm>
          <a:prstGeom prst="rect">
            <a:avLst/>
          </a:prstGeom>
        </p:spPr>
        <p:txBody>
          <a:bodyPr anchor="t" rtlCol="false" tIns="0" lIns="0" bIns="0" rIns="0">
            <a:spAutoFit/>
          </a:bodyPr>
          <a:lstStyle/>
          <a:p>
            <a:pPr algn="l">
              <a:lnSpc>
                <a:spcPts val="4059"/>
              </a:lnSpc>
              <a:spcBef>
                <a:spcPct val="0"/>
              </a:spcBef>
            </a:pPr>
            <a:r>
              <a:rPr lang="en-US" b="true" sz="2899">
                <a:solidFill>
                  <a:srgbClr val="172940"/>
                </a:solidFill>
                <a:latin typeface="Canva Sans Bold"/>
                <a:ea typeface="Canva Sans Bold"/>
                <a:cs typeface="Canva Sans Bold"/>
                <a:sym typeface="Canva Sans Bold"/>
              </a:rPr>
              <a:t>B3: Ch</a:t>
            </a:r>
            <a:r>
              <a:rPr lang="en-US" b="true" sz="2899">
                <a:solidFill>
                  <a:srgbClr val="172940"/>
                </a:solidFill>
                <a:latin typeface="Canva Sans Bold"/>
                <a:ea typeface="Canva Sans Bold"/>
                <a:cs typeface="Canva Sans Bold"/>
                <a:sym typeface="Canva Sans Bold"/>
              </a:rPr>
              <a:t>uẩn hóa dữ liệu:</a:t>
            </a:r>
          </a:p>
          <a:p>
            <a:pPr algn="l" marL="626104" indent="-313052" lvl="1">
              <a:lnSpc>
                <a:spcPts val="4059"/>
              </a:lnSpc>
              <a:buFont typeface="Arial"/>
              <a:buChar char="•"/>
            </a:pPr>
            <a:r>
              <a:rPr lang="en-US" b="true" sz="2899">
                <a:solidFill>
                  <a:srgbClr val="DD1F16"/>
                </a:solidFill>
                <a:latin typeface="Canva Sans Bold"/>
                <a:ea typeface="Canva Sans Bold"/>
                <a:cs typeface="Canva Sans Bold"/>
                <a:sym typeface="Canva Sans Bold"/>
              </a:rPr>
              <a:t>Tính toán</a:t>
            </a:r>
            <a:r>
              <a:rPr lang="en-US" b="true" sz="2899">
                <a:solidFill>
                  <a:srgbClr val="DD1F16"/>
                </a:solidFill>
                <a:latin typeface="Canva Sans Bold"/>
                <a:ea typeface="Canva Sans Bold"/>
                <a:cs typeface="Canva Sans Bold"/>
                <a:sym typeface="Canva Sans Bold"/>
              </a:rPr>
              <a:t> các giá trị trung bình:</a:t>
            </a:r>
          </a:p>
        </p:txBody>
      </p:sp>
      <p:sp>
        <p:nvSpPr>
          <p:cNvPr name="TextBox 13" id="13"/>
          <p:cNvSpPr txBox="true"/>
          <p:nvPr/>
        </p:nvSpPr>
        <p:spPr>
          <a:xfrm rot="0">
            <a:off x="10307119" y="3484388"/>
            <a:ext cx="7557851" cy="1471931"/>
          </a:xfrm>
          <a:prstGeom prst="rect">
            <a:avLst/>
          </a:prstGeom>
        </p:spPr>
        <p:txBody>
          <a:bodyPr anchor="t" rtlCol="false" tIns="0" lIns="0" bIns="0" rIns="0">
            <a:spAutoFit/>
          </a:bodyPr>
          <a:lstStyle/>
          <a:p>
            <a:pPr algn="l" marL="604515" indent="-302257" lvl="1">
              <a:lnSpc>
                <a:spcPts val="3919"/>
              </a:lnSpc>
              <a:buFont typeface="Arial"/>
              <a:buChar char="•"/>
            </a:pPr>
            <a:r>
              <a:rPr lang="en-US" b="true" sz="2799">
                <a:solidFill>
                  <a:srgbClr val="DD1F16"/>
                </a:solidFill>
                <a:latin typeface="Canva Sans Bold"/>
                <a:ea typeface="Canva Sans Bold"/>
                <a:cs typeface="Canva Sans Bold"/>
                <a:sym typeface="Canva Sans Bold"/>
              </a:rPr>
              <a:t> Trừ các giá trị của ma trận với giá trị trung bình và thay thế các “?” thành 0 :</a:t>
            </a:r>
          </a:p>
          <a:p>
            <a:pPr algn="l">
              <a:lnSpc>
                <a:spcPts val="3919"/>
              </a:lnSpc>
            </a:pPr>
          </a:p>
        </p:txBody>
      </p:sp>
      <p:sp>
        <p:nvSpPr>
          <p:cNvPr name="TextBox 14" id="14"/>
          <p:cNvSpPr txBox="true"/>
          <p:nvPr/>
        </p:nvSpPr>
        <p:spPr>
          <a:xfrm rot="0">
            <a:off x="480358" y="7588915"/>
            <a:ext cx="8836368" cy="1012191"/>
          </a:xfrm>
          <a:prstGeom prst="rect">
            <a:avLst/>
          </a:prstGeom>
        </p:spPr>
        <p:txBody>
          <a:bodyPr anchor="t" rtlCol="false" tIns="0" lIns="0" bIns="0" rIns="0">
            <a:spAutoFit/>
          </a:bodyPr>
          <a:lstStyle/>
          <a:p>
            <a:pPr algn="l">
              <a:lnSpc>
                <a:spcPts val="4059"/>
              </a:lnSpc>
            </a:pPr>
            <a:r>
              <a:rPr lang="en-US" sz="2899" b="true">
                <a:solidFill>
                  <a:srgbClr val="172940"/>
                </a:solidFill>
                <a:latin typeface="Canva Sans Bold"/>
                <a:ea typeface="Canva Sans Bold"/>
                <a:cs typeface="Canva Sans Bold"/>
                <a:sym typeface="Canva Sans Bold"/>
              </a:rPr>
              <a:t>B4 : Tính toán độ tương đồng:</a:t>
            </a:r>
            <a:r>
              <a:rPr lang="en-US" sz="2899" b="true">
                <a:solidFill>
                  <a:srgbClr val="FEFDFD"/>
                </a:solidFill>
                <a:latin typeface="Canva Sans Bold"/>
                <a:ea typeface="Canva Sans Bold"/>
                <a:cs typeface="Canva Sans Bold"/>
                <a:sym typeface="Canva Sans Bold"/>
              </a:rPr>
              <a:t> </a:t>
            </a:r>
            <a:r>
              <a:rPr lang="en-US" sz="2899" b="true">
                <a:solidFill>
                  <a:srgbClr val="DD1F16"/>
                </a:solidFill>
                <a:latin typeface="Canva Sans Bold"/>
                <a:ea typeface="Canva Sans Bold"/>
                <a:cs typeface="Canva Sans Bold"/>
                <a:sym typeface="Canva Sans Bold"/>
              </a:rPr>
              <a:t>Sử dụng Cosine Similarity để tính độ tương đồng giữa các user</a:t>
            </a:r>
          </a:p>
        </p:txBody>
      </p:sp>
      <p:sp>
        <p:nvSpPr>
          <p:cNvPr name="TextBox 15" id="15"/>
          <p:cNvSpPr txBox="true"/>
          <p:nvPr/>
        </p:nvSpPr>
        <p:spPr>
          <a:xfrm rot="0">
            <a:off x="10612052" y="7746031"/>
            <a:ext cx="6992799" cy="2392052"/>
          </a:xfrm>
          <a:prstGeom prst="rect">
            <a:avLst/>
          </a:prstGeom>
        </p:spPr>
        <p:txBody>
          <a:bodyPr anchor="t" rtlCol="false" tIns="0" lIns="0" bIns="0" rIns="0">
            <a:spAutoFit/>
          </a:bodyPr>
          <a:lstStyle/>
          <a:p>
            <a:pPr algn="l">
              <a:lnSpc>
                <a:spcPts val="3794"/>
              </a:lnSpc>
            </a:pPr>
            <a:r>
              <a:rPr lang="en-US" sz="2710" b="true">
                <a:solidFill>
                  <a:srgbClr val="172940"/>
                </a:solidFill>
                <a:latin typeface="Canva Sans Bold"/>
                <a:ea typeface="Canva Sans Bold"/>
                <a:cs typeface="Canva Sans Bold"/>
                <a:sym typeface="Canva Sans Bold"/>
              </a:rPr>
              <a:t>5. Kết quả: </a:t>
            </a:r>
            <a:r>
              <a:rPr lang="en-US" sz="2710" b="true">
                <a:solidFill>
                  <a:srgbClr val="DD1F16"/>
                </a:solidFill>
                <a:latin typeface="Canva Sans Bold"/>
                <a:ea typeface="Canva Sans Bold"/>
                <a:cs typeface="Canva Sans Bold"/>
                <a:sym typeface="Canva Sans Bold"/>
              </a:rPr>
              <a:t>Các giá trị độ tương đồng cho phép xác định các người dùng có hành vi đánh giá tương tự nhau, từ đó gợi ý sản phẩm cho người dùng.</a:t>
            </a:r>
          </a:p>
          <a:p>
            <a:pPr algn="l">
              <a:lnSpc>
                <a:spcPts val="3794"/>
              </a:lnSpc>
            </a:pPr>
          </a:p>
        </p:txBody>
      </p:sp>
      <p:sp>
        <p:nvSpPr>
          <p:cNvPr name="Freeform 16" id="16"/>
          <p:cNvSpPr/>
          <p:nvPr/>
        </p:nvSpPr>
        <p:spPr>
          <a:xfrm flipH="false" flipV="false" rot="0">
            <a:off x="17401643" y="0"/>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6"/>
            <a:stretch>
              <a:fillRect l="-13576" t="-3621" r="-8194" b="0"/>
            </a:stretch>
          </a:blip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806403" y="-1285444"/>
            <a:ext cx="5934445" cy="59344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0A0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6386" y="286207"/>
            <a:ext cx="14703996" cy="4229866"/>
          </a:xfrm>
          <a:prstGeom prst="rect">
            <a:avLst/>
          </a:prstGeom>
        </p:spPr>
        <p:txBody>
          <a:bodyPr anchor="t" rtlCol="false" tIns="0" lIns="0" bIns="0" rIns="0">
            <a:spAutoFit/>
          </a:bodyPr>
          <a:lstStyle/>
          <a:p>
            <a:pPr algn="l">
              <a:lnSpc>
                <a:spcPts val="3737"/>
              </a:lnSpc>
              <a:spcBef>
                <a:spcPct val="0"/>
              </a:spcBef>
            </a:pPr>
            <a:r>
              <a:rPr lang="en-US" b="true" sz="2669">
                <a:solidFill>
                  <a:srgbClr val="000000"/>
                </a:solidFill>
                <a:latin typeface="Canva Sans Bold"/>
                <a:ea typeface="Canva Sans Bold"/>
                <a:cs typeface="Canva Sans Bold"/>
                <a:sym typeface="Canva Sans Bold"/>
              </a:rPr>
              <a:t>Các kết quả đạt được :</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Trong quá trình thực hiện đồ án, em đạt được những kết quả sau:</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Tìm hiểu và học hỏi từ các hệ thống thương mại điện tử hiện nay.</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Tìm hiểu các công nghệ để xây dựng website.</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Xây dựng hệ thống E-commerce với đầy đủ các tính năng cơ bản.</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Xây dựng hệ thống Backend với kiến trúc Microservice gồm 6 services.</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Tích hợp Kafka để gửi thông báo và giao tiếp giữa một số service</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Tích hợp Zipkin để theo dõi phân tán giữa các service</a:t>
            </a:r>
          </a:p>
          <a:p>
            <a:pPr algn="l">
              <a:lnSpc>
                <a:spcPts val="3737"/>
              </a:lnSpc>
              <a:spcBef>
                <a:spcPct val="0"/>
              </a:spcBef>
            </a:pPr>
            <a:r>
              <a:rPr lang="en-US" b="true" sz="2669">
                <a:solidFill>
                  <a:srgbClr val="E60012"/>
                </a:solidFill>
                <a:latin typeface="Canva Sans Bold"/>
                <a:ea typeface="Canva Sans Bold"/>
                <a:cs typeface="Canva Sans Bold"/>
                <a:sym typeface="Canva Sans Bold"/>
              </a:rPr>
              <a:t>-         Xây dựng hệ thống gợi ý sản phẩm để tăng trải nghiệm người dùng</a:t>
            </a:r>
          </a:p>
        </p:txBody>
      </p:sp>
      <p:sp>
        <p:nvSpPr>
          <p:cNvPr name="TextBox 6" id="6"/>
          <p:cNvSpPr txBox="true"/>
          <p:nvPr/>
        </p:nvSpPr>
        <p:spPr>
          <a:xfrm rot="0">
            <a:off x="221856" y="5086350"/>
            <a:ext cx="16624657" cy="2845735"/>
          </a:xfrm>
          <a:prstGeom prst="rect">
            <a:avLst/>
          </a:prstGeom>
        </p:spPr>
        <p:txBody>
          <a:bodyPr anchor="t" rtlCol="false" tIns="0" lIns="0" bIns="0" rIns="0">
            <a:spAutoFit/>
          </a:bodyPr>
          <a:lstStyle/>
          <a:p>
            <a:pPr algn="l">
              <a:lnSpc>
                <a:spcPts val="3798"/>
              </a:lnSpc>
            </a:pPr>
            <a:r>
              <a:rPr lang="en-US" sz="2713" b="true">
                <a:solidFill>
                  <a:srgbClr val="000000"/>
                </a:solidFill>
                <a:latin typeface="Canva Sans Bold"/>
                <a:ea typeface="Canva Sans Bold"/>
                <a:cs typeface="Canva Sans Bold"/>
                <a:sym typeface="Canva Sans Bold"/>
              </a:rPr>
              <a:t>Hạn chế còn tồn tại</a:t>
            </a:r>
          </a:p>
          <a:p>
            <a:pPr algn="l">
              <a:lnSpc>
                <a:spcPts val="3798"/>
              </a:lnSpc>
            </a:pPr>
            <a:r>
              <a:rPr lang="en-US" sz="2713" b="true">
                <a:solidFill>
                  <a:srgbClr val="E60012"/>
                </a:solidFill>
                <a:latin typeface="Canva Sans Bold"/>
                <a:ea typeface="Canva Sans Bold"/>
                <a:cs typeface="Canva Sans Bold"/>
                <a:sym typeface="Canva Sans Bold"/>
              </a:rPr>
              <a:t>Bên cạnh những kết quả đạt được đồ án xây dựng vẫn những điểm hạn chế cần khắc phục:</a:t>
            </a:r>
          </a:p>
          <a:p>
            <a:pPr algn="l">
              <a:lnSpc>
                <a:spcPts val="3798"/>
              </a:lnSpc>
            </a:pPr>
            <a:r>
              <a:rPr lang="en-US" sz="2713" b="true">
                <a:solidFill>
                  <a:srgbClr val="E60012"/>
                </a:solidFill>
                <a:latin typeface="Canva Sans Bold"/>
                <a:ea typeface="Canva Sans Bold"/>
                <a:cs typeface="Canva Sans Bold"/>
                <a:sym typeface="Canva Sans Bold"/>
              </a:rPr>
              <a:t>-    Lưu lượng dữ liệu vẫn còn hạn chế</a:t>
            </a:r>
          </a:p>
          <a:p>
            <a:pPr algn="l">
              <a:lnSpc>
                <a:spcPts val="3798"/>
              </a:lnSpc>
            </a:pPr>
            <a:r>
              <a:rPr lang="en-US" sz="2713" b="true">
                <a:solidFill>
                  <a:srgbClr val="E60012"/>
                </a:solidFill>
                <a:latin typeface="Canva Sans Bold"/>
                <a:ea typeface="Canva Sans Bold"/>
                <a:cs typeface="Canva Sans Bold"/>
                <a:sym typeface="Canva Sans Bold"/>
              </a:rPr>
              <a:t>-    Cần cải thiện một số giao diện, chức năng để tăng trải nghiệm người dùng</a:t>
            </a:r>
          </a:p>
          <a:p>
            <a:pPr algn="l">
              <a:lnSpc>
                <a:spcPts val="3798"/>
              </a:lnSpc>
            </a:pPr>
            <a:r>
              <a:rPr lang="en-US" sz="2713" b="true">
                <a:solidFill>
                  <a:srgbClr val="E60012"/>
                </a:solidFill>
                <a:latin typeface="Canva Sans Bold"/>
                <a:ea typeface="Canva Sans Bold"/>
                <a:cs typeface="Canva Sans Bold"/>
                <a:sym typeface="Canva Sans Bold"/>
              </a:rPr>
              <a:t>-    Cần tăng tốc độ giao tiếp giữa các service để hệ thống trở nên nhanh chóng và hiệu quả hơn.</a:t>
            </a:r>
          </a:p>
          <a:p>
            <a:pPr algn="l">
              <a:lnSpc>
                <a:spcPts val="3798"/>
              </a:lnSpc>
              <a:spcBef>
                <a:spcPct val="0"/>
              </a:spcBef>
            </a:pPr>
          </a:p>
        </p:txBody>
      </p:sp>
      <p:sp>
        <p:nvSpPr>
          <p:cNvPr name="TextBox 7" id="7"/>
          <p:cNvSpPr txBox="true"/>
          <p:nvPr/>
        </p:nvSpPr>
        <p:spPr>
          <a:xfrm rot="0">
            <a:off x="116386" y="7917515"/>
            <a:ext cx="16624657" cy="2369485"/>
          </a:xfrm>
          <a:prstGeom prst="rect">
            <a:avLst/>
          </a:prstGeom>
        </p:spPr>
        <p:txBody>
          <a:bodyPr anchor="t" rtlCol="false" tIns="0" lIns="0" bIns="0" rIns="0">
            <a:spAutoFit/>
          </a:bodyPr>
          <a:lstStyle/>
          <a:p>
            <a:pPr algn="l">
              <a:lnSpc>
                <a:spcPts val="3798"/>
              </a:lnSpc>
            </a:pPr>
            <a:r>
              <a:rPr lang="en-US" sz="2713" b="true">
                <a:solidFill>
                  <a:srgbClr val="000000"/>
                </a:solidFill>
                <a:latin typeface="Canva Sans Bold"/>
                <a:ea typeface="Canva Sans Bold"/>
                <a:cs typeface="Canva Sans Bold"/>
                <a:sym typeface="Canva Sans Bold"/>
              </a:rPr>
              <a:t>Hướng phát triển trong tương lai</a:t>
            </a:r>
          </a:p>
          <a:p>
            <a:pPr algn="l">
              <a:lnSpc>
                <a:spcPts val="3798"/>
              </a:lnSpc>
            </a:pPr>
            <a:r>
              <a:rPr lang="en-US" sz="2713" b="true">
                <a:solidFill>
                  <a:srgbClr val="E60012"/>
                </a:solidFill>
                <a:latin typeface="Canva Sans Bold"/>
                <a:ea typeface="Canva Sans Bold"/>
                <a:cs typeface="Canva Sans Bold"/>
                <a:sym typeface="Canva Sans Bold"/>
              </a:rPr>
              <a:t>-    Tích hợp thêm các công nghệ để tăng bảo mật cho hệ thống</a:t>
            </a:r>
          </a:p>
          <a:p>
            <a:pPr algn="l">
              <a:lnSpc>
                <a:spcPts val="3798"/>
              </a:lnSpc>
            </a:pPr>
            <a:r>
              <a:rPr lang="en-US" sz="2713" b="true">
                <a:solidFill>
                  <a:srgbClr val="E60012"/>
                </a:solidFill>
                <a:latin typeface="Canva Sans Bold"/>
                <a:ea typeface="Canva Sans Bold"/>
                <a:cs typeface="Canva Sans Bold"/>
                <a:sym typeface="Canva Sans Bold"/>
              </a:rPr>
              <a:t>-    Xây dựng hệ thống trên nền tảng di dộng để tăng trải nghiệm người dùng</a:t>
            </a:r>
          </a:p>
          <a:p>
            <a:pPr algn="l">
              <a:lnSpc>
                <a:spcPts val="3798"/>
              </a:lnSpc>
            </a:pPr>
            <a:r>
              <a:rPr lang="en-US" sz="2713" b="true">
                <a:solidFill>
                  <a:srgbClr val="E60012"/>
                </a:solidFill>
                <a:latin typeface="Canva Sans Bold"/>
                <a:ea typeface="Canva Sans Bold"/>
                <a:cs typeface="Canva Sans Bold"/>
                <a:sym typeface="Canva Sans Bold"/>
              </a:rPr>
              <a:t>-    Khắc phục những hạn chế tồn tại.</a:t>
            </a:r>
          </a:p>
          <a:p>
            <a:pPr algn="l">
              <a:lnSpc>
                <a:spcPts val="3798"/>
              </a:lnSpc>
              <a:spcBef>
                <a:spcPct val="0"/>
              </a:spcBef>
            </a:pPr>
          </a:p>
        </p:txBody>
      </p:sp>
      <p:sp>
        <p:nvSpPr>
          <p:cNvPr name="TextBox 8" id="8"/>
          <p:cNvSpPr txBox="true"/>
          <p:nvPr/>
        </p:nvSpPr>
        <p:spPr>
          <a:xfrm rot="0">
            <a:off x="13455544" y="347215"/>
            <a:ext cx="4636163" cy="2968082"/>
          </a:xfrm>
          <a:prstGeom prst="rect">
            <a:avLst/>
          </a:prstGeom>
        </p:spPr>
        <p:txBody>
          <a:bodyPr anchor="t" rtlCol="false" tIns="0" lIns="0" bIns="0" rIns="0">
            <a:spAutoFit/>
          </a:bodyPr>
          <a:lstStyle/>
          <a:p>
            <a:pPr algn="ctr">
              <a:lnSpc>
                <a:spcPts val="11976"/>
              </a:lnSpc>
              <a:spcBef>
                <a:spcPct val="0"/>
              </a:spcBef>
            </a:pPr>
            <a:r>
              <a:rPr lang="en-US" b="true" sz="8554">
                <a:solidFill>
                  <a:srgbClr val="FEFDFD"/>
                </a:solidFill>
                <a:latin typeface="Canva Sans Bold"/>
                <a:ea typeface="Canva Sans Bold"/>
                <a:cs typeface="Canva Sans Bold"/>
                <a:sym typeface="Canva Sans Bold"/>
              </a:rPr>
              <a:t>KẾT LUẬN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42" r="0" b="-5642"/>
            </a:stretch>
          </a:blipFill>
        </p:spPr>
      </p:sp>
      <p:grpSp>
        <p:nvGrpSpPr>
          <p:cNvPr name="Group 3" id="3"/>
          <p:cNvGrpSpPr/>
          <p:nvPr/>
        </p:nvGrpSpPr>
        <p:grpSpPr>
          <a:xfrm rot="-8849548">
            <a:off x="14928296" y="6180884"/>
            <a:ext cx="6470622" cy="647062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a:ln w="952500" cap="sq">
              <a:solidFill>
                <a:srgbClr val="E60012"/>
              </a:solidFill>
              <a:prstDash val="solid"/>
              <a:miter/>
            </a:ln>
          </p:spPr>
        </p:sp>
        <p:sp>
          <p:nvSpPr>
            <p:cNvPr name="TextBox 5" id="5"/>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Freeform 6" id="6"/>
          <p:cNvSpPr/>
          <p:nvPr/>
        </p:nvSpPr>
        <p:spPr>
          <a:xfrm flipH="true" flipV="false" rot="0">
            <a:off x="11839277" y="-2263032"/>
            <a:ext cx="7583180" cy="5734780"/>
          </a:xfrm>
          <a:custGeom>
            <a:avLst/>
            <a:gdLst/>
            <a:ahLst/>
            <a:cxnLst/>
            <a:rect r="r" b="b" t="t" l="l"/>
            <a:pathLst>
              <a:path h="5734780" w="7583180">
                <a:moveTo>
                  <a:pt x="7583179" y="0"/>
                </a:moveTo>
                <a:lnTo>
                  <a:pt x="0" y="0"/>
                </a:lnTo>
                <a:lnTo>
                  <a:pt x="0" y="5734780"/>
                </a:lnTo>
                <a:lnTo>
                  <a:pt x="7583179" y="5734780"/>
                </a:lnTo>
                <a:lnTo>
                  <a:pt x="7583179" y="0"/>
                </a:lnTo>
                <a:close/>
              </a:path>
            </a:pathLst>
          </a:custGeom>
          <a:blipFill>
            <a:blip r:embed="rId3">
              <a:alphaModFix amt="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8849548">
            <a:off x="16748203" y="630161"/>
            <a:ext cx="2246582" cy="22465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2E2E"/>
            </a:solidFill>
            <a:ln w="523875" cap="sq">
              <a:solidFill>
                <a:srgbClr val="FFBF1C"/>
              </a:solidFill>
              <a:prstDash val="solid"/>
              <a:miter/>
            </a:ln>
          </p:spPr>
        </p:sp>
        <p:sp>
          <p:nvSpPr>
            <p:cNvPr name="TextBox 9" id="9"/>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Freeform 10" id="10"/>
          <p:cNvSpPr/>
          <p:nvPr/>
        </p:nvSpPr>
        <p:spPr>
          <a:xfrm flipH="false" flipV="false" rot="5400000">
            <a:off x="16945764" y="622297"/>
            <a:ext cx="1548027" cy="303433"/>
          </a:xfrm>
          <a:custGeom>
            <a:avLst/>
            <a:gdLst/>
            <a:ahLst/>
            <a:cxnLst/>
            <a:rect r="r" b="b" t="t" l="l"/>
            <a:pathLst>
              <a:path h="303433" w="1548027">
                <a:moveTo>
                  <a:pt x="0" y="0"/>
                </a:moveTo>
                <a:lnTo>
                  <a:pt x="1548027" y="0"/>
                </a:lnTo>
                <a:lnTo>
                  <a:pt x="1548027" y="303433"/>
                </a:lnTo>
                <a:lnTo>
                  <a:pt x="0" y="303433"/>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sp>
        <p:nvSpPr>
          <p:cNvPr name="Freeform 11" id="11"/>
          <p:cNvSpPr/>
          <p:nvPr/>
        </p:nvSpPr>
        <p:spPr>
          <a:xfrm flipH="false" flipV="false" rot="0">
            <a:off x="12611220" y="9376964"/>
            <a:ext cx="2170584" cy="425462"/>
          </a:xfrm>
          <a:custGeom>
            <a:avLst/>
            <a:gdLst/>
            <a:ahLst/>
            <a:cxnLst/>
            <a:rect r="r" b="b" t="t" l="l"/>
            <a:pathLst>
              <a:path h="425462" w="2170584">
                <a:moveTo>
                  <a:pt x="0" y="0"/>
                </a:moveTo>
                <a:lnTo>
                  <a:pt x="2170584" y="0"/>
                </a:lnTo>
                <a:lnTo>
                  <a:pt x="2170584" y="425462"/>
                </a:lnTo>
                <a:lnTo>
                  <a:pt x="0" y="425462"/>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grpSp>
        <p:nvGrpSpPr>
          <p:cNvPr name="Group 12" id="12"/>
          <p:cNvGrpSpPr/>
          <p:nvPr/>
        </p:nvGrpSpPr>
        <p:grpSpPr>
          <a:xfrm rot="7350451">
            <a:off x="15630741" y="4496789"/>
            <a:ext cx="706599" cy="7065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gradFill>
                <a:gsLst>
                  <a:gs pos="0">
                    <a:srgbClr val="051F2E">
                      <a:alpha val="100000"/>
                    </a:srgbClr>
                  </a:gs>
                  <a:gs pos="100000">
                    <a:srgbClr val="234360">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grpSp>
        <p:nvGrpSpPr>
          <p:cNvPr name="Group 15" id="15"/>
          <p:cNvGrpSpPr/>
          <p:nvPr/>
        </p:nvGrpSpPr>
        <p:grpSpPr>
          <a:xfrm rot="1950451">
            <a:off x="-3110918" y="-2265494"/>
            <a:ext cx="6470622" cy="647062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1F16"/>
            </a:solidFill>
            <a:ln w="952500" cap="sq">
              <a:solidFill>
                <a:srgbClr val="FEFAFA"/>
              </a:solidFill>
              <a:prstDash val="solid"/>
              <a:miter/>
            </a:ln>
          </p:spPr>
        </p:sp>
        <p:sp>
          <p:nvSpPr>
            <p:cNvPr name="TextBox 17" id="17"/>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grpSp>
        <p:nvGrpSpPr>
          <p:cNvPr name="Group 18" id="18"/>
          <p:cNvGrpSpPr/>
          <p:nvPr/>
        </p:nvGrpSpPr>
        <p:grpSpPr>
          <a:xfrm rot="1950451">
            <a:off x="-998898" y="5928990"/>
            <a:ext cx="2246582" cy="22465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2E2E"/>
            </a:solidFill>
            <a:ln w="523875" cap="sq">
              <a:solidFill>
                <a:srgbClr val="FFBF1C"/>
              </a:solidFill>
              <a:prstDash val="solid"/>
              <a:miter/>
            </a:ln>
          </p:spPr>
        </p:sp>
        <p:sp>
          <p:nvSpPr>
            <p:cNvPr name="TextBox 20" id="20"/>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Freeform 21" id="21"/>
          <p:cNvSpPr/>
          <p:nvPr/>
        </p:nvSpPr>
        <p:spPr>
          <a:xfrm flipH="false" flipV="false" rot="-5400000">
            <a:off x="-53130" y="6900565"/>
            <a:ext cx="1548027" cy="303433"/>
          </a:xfrm>
          <a:custGeom>
            <a:avLst/>
            <a:gdLst/>
            <a:ahLst/>
            <a:cxnLst/>
            <a:rect r="r" b="b" t="t" l="l"/>
            <a:pathLst>
              <a:path h="303433" w="1548027">
                <a:moveTo>
                  <a:pt x="0" y="0"/>
                </a:moveTo>
                <a:lnTo>
                  <a:pt x="1548027" y="0"/>
                </a:lnTo>
                <a:lnTo>
                  <a:pt x="1548027" y="303433"/>
                </a:lnTo>
                <a:lnTo>
                  <a:pt x="0" y="303433"/>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sp>
        <p:nvSpPr>
          <p:cNvPr name="Freeform 22" id="22"/>
          <p:cNvSpPr/>
          <p:nvPr/>
        </p:nvSpPr>
        <p:spPr>
          <a:xfrm flipH="false" flipV="false" rot="-10800000">
            <a:off x="3506196" y="484574"/>
            <a:ext cx="2170584" cy="425462"/>
          </a:xfrm>
          <a:custGeom>
            <a:avLst/>
            <a:gdLst/>
            <a:ahLst/>
            <a:cxnLst/>
            <a:rect r="r" b="b" t="t" l="l"/>
            <a:pathLst>
              <a:path h="425462" w="2170584">
                <a:moveTo>
                  <a:pt x="0" y="0"/>
                </a:moveTo>
                <a:lnTo>
                  <a:pt x="2170584" y="0"/>
                </a:lnTo>
                <a:lnTo>
                  <a:pt x="2170584" y="425462"/>
                </a:lnTo>
                <a:lnTo>
                  <a:pt x="0" y="425462"/>
                </a:lnTo>
                <a:lnTo>
                  <a:pt x="0" y="0"/>
                </a:lnTo>
                <a:close/>
              </a:path>
            </a:pathLst>
          </a:custGeom>
          <a:blipFill>
            <a:blip r:embed="rId5">
              <a:extLst>
                <a:ext uri="{96DAC541-7B7A-43D3-8B79-37D633B846F1}">
                  <asvg:svgBlip xmlns:asvg="http://schemas.microsoft.com/office/drawing/2016/SVG/main" r:embed="rId6"/>
                </a:ext>
              </a:extLst>
            </a:blip>
            <a:stretch>
              <a:fillRect l="0" t="0" r="-45754" b="-179778"/>
            </a:stretch>
          </a:blipFill>
        </p:spPr>
      </p:sp>
      <p:grpSp>
        <p:nvGrpSpPr>
          <p:cNvPr name="Group 23" id="23"/>
          <p:cNvGrpSpPr/>
          <p:nvPr/>
        </p:nvGrpSpPr>
        <p:grpSpPr>
          <a:xfrm rot="-3449548">
            <a:off x="1950660" y="5083612"/>
            <a:ext cx="706599" cy="70659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23875" cap="sq">
              <a:gradFill>
                <a:gsLst>
                  <a:gs pos="0">
                    <a:srgbClr val="051F2E">
                      <a:alpha val="100000"/>
                    </a:srgbClr>
                  </a:gs>
                  <a:gs pos="100000">
                    <a:srgbClr val="234360">
                      <a:alpha val="100000"/>
                    </a:srgbClr>
                  </a:gs>
                </a:gsLst>
                <a:lin ang="0"/>
              </a:gradFill>
              <a:prstDash val="solid"/>
              <a:miter/>
            </a:ln>
          </p:spPr>
        </p:sp>
        <p:sp>
          <p:nvSpPr>
            <p:cNvPr name="TextBox 25" id="25"/>
            <p:cNvSpPr txBox="true"/>
            <p:nvPr/>
          </p:nvSpPr>
          <p:spPr>
            <a:xfrm>
              <a:off x="76200" y="38100"/>
              <a:ext cx="660400" cy="698500"/>
            </a:xfrm>
            <a:prstGeom prst="rect">
              <a:avLst/>
            </a:prstGeom>
          </p:spPr>
          <p:txBody>
            <a:bodyPr anchor="ctr" rtlCol="false" tIns="49160" lIns="49160" bIns="49160" rIns="49160"/>
            <a:lstStyle/>
            <a:p>
              <a:pPr algn="ctr">
                <a:lnSpc>
                  <a:spcPts val="2659"/>
                </a:lnSpc>
              </a:pPr>
            </a:p>
          </p:txBody>
        </p:sp>
      </p:grpSp>
      <p:sp>
        <p:nvSpPr>
          <p:cNvPr name="TextBox 26" id="26"/>
          <p:cNvSpPr txBox="true"/>
          <p:nvPr/>
        </p:nvSpPr>
        <p:spPr>
          <a:xfrm rot="0">
            <a:off x="2120129" y="3203009"/>
            <a:ext cx="14927062" cy="3083434"/>
          </a:xfrm>
          <a:prstGeom prst="rect">
            <a:avLst/>
          </a:prstGeom>
        </p:spPr>
        <p:txBody>
          <a:bodyPr anchor="t" rtlCol="false" tIns="0" lIns="0" bIns="0" rIns="0">
            <a:spAutoFit/>
          </a:bodyPr>
          <a:lstStyle/>
          <a:p>
            <a:pPr algn="ctr">
              <a:lnSpc>
                <a:spcPts val="23791"/>
              </a:lnSpc>
            </a:pPr>
            <a:r>
              <a:rPr lang="en-US" b="true" sz="21433">
                <a:solidFill>
                  <a:srgbClr val="A70000"/>
                </a:solidFill>
                <a:latin typeface="Barlow Condensed Bold"/>
                <a:ea typeface="Barlow Condensed Bold"/>
                <a:cs typeface="Barlow Condensed Bold"/>
                <a:sym typeface="Barlow Condense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79" r="0" b="-7286"/>
            </a:stretch>
          </a:blipFill>
        </p:spPr>
      </p:sp>
      <p:sp>
        <p:nvSpPr>
          <p:cNvPr name="Freeform 3" id="3"/>
          <p:cNvSpPr/>
          <p:nvPr/>
        </p:nvSpPr>
        <p:spPr>
          <a:xfrm flipH="false" flipV="false" rot="0">
            <a:off x="-4015821" y="0"/>
            <a:ext cx="9160995" cy="10287000"/>
          </a:xfrm>
          <a:custGeom>
            <a:avLst/>
            <a:gdLst/>
            <a:ahLst/>
            <a:cxnLst/>
            <a:rect r="r" b="b" t="t" l="l"/>
            <a:pathLst>
              <a:path h="10287000" w="9160995">
                <a:moveTo>
                  <a:pt x="0" y="0"/>
                </a:moveTo>
                <a:lnTo>
                  <a:pt x="9160995" y="0"/>
                </a:lnTo>
                <a:lnTo>
                  <a:pt x="9160995" y="10287000"/>
                </a:lnTo>
                <a:lnTo>
                  <a:pt x="0" y="10287000"/>
                </a:lnTo>
                <a:lnTo>
                  <a:pt x="0" y="0"/>
                </a:lnTo>
                <a:close/>
              </a:path>
            </a:pathLst>
          </a:custGeom>
          <a:blipFill>
            <a:blip r:embed="rId3"/>
            <a:stretch>
              <a:fillRect l="-24475" t="0" r="-72413" b="0"/>
            </a:stretch>
          </a:blipFill>
        </p:spPr>
      </p:sp>
      <p:sp>
        <p:nvSpPr>
          <p:cNvPr name="TextBox 4" id="4"/>
          <p:cNvSpPr txBox="true"/>
          <p:nvPr/>
        </p:nvSpPr>
        <p:spPr>
          <a:xfrm rot="0">
            <a:off x="5581025" y="3008610"/>
            <a:ext cx="12963536" cy="3021476"/>
          </a:xfrm>
          <a:prstGeom prst="rect">
            <a:avLst/>
          </a:prstGeom>
        </p:spPr>
        <p:txBody>
          <a:bodyPr anchor="t" rtlCol="false" tIns="0" lIns="0" bIns="0" rIns="0">
            <a:spAutoFit/>
          </a:bodyPr>
          <a:lstStyle/>
          <a:p>
            <a:pPr algn="l">
              <a:lnSpc>
                <a:spcPts val="13820"/>
              </a:lnSpc>
            </a:pPr>
            <a:r>
              <a:rPr lang="en-US" sz="5528" u="sng" b="true">
                <a:solidFill>
                  <a:srgbClr val="DD1F16"/>
                </a:solidFill>
                <a:latin typeface="Canva Sans Bold"/>
                <a:ea typeface="Canva Sans Bold"/>
                <a:cs typeface="Canva Sans Bold"/>
                <a:sym typeface="Canva Sans Bold"/>
              </a:rPr>
              <a:t>CHƯƠNG 1: </a:t>
            </a:r>
          </a:p>
          <a:p>
            <a:pPr algn="l">
              <a:lnSpc>
                <a:spcPts val="11213"/>
              </a:lnSpc>
            </a:pPr>
            <a:r>
              <a:rPr lang="en-US" sz="4485" b="true">
                <a:solidFill>
                  <a:srgbClr val="DD1F16"/>
                </a:solidFill>
                <a:latin typeface="Canva Sans Bold"/>
                <a:ea typeface="Canva Sans Bold"/>
                <a:cs typeface="Canva Sans Bold"/>
                <a:sym typeface="Canva Sans Bold"/>
              </a:rPr>
              <a:t>GIỚI THIỆU ĐỀ TÀI VÀ CÔNG NGHỆ SỬ DỤNG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Freeform 6" id="6"/>
          <p:cNvSpPr/>
          <p:nvPr/>
        </p:nvSpPr>
        <p:spPr>
          <a:xfrm flipH="false" flipV="false" rot="0">
            <a:off x="821369" y="7271108"/>
            <a:ext cx="3693806" cy="1942227"/>
          </a:xfrm>
          <a:custGeom>
            <a:avLst/>
            <a:gdLst/>
            <a:ahLst/>
            <a:cxnLst/>
            <a:rect r="r" b="b" t="t" l="l"/>
            <a:pathLst>
              <a:path h="1942227" w="3693806">
                <a:moveTo>
                  <a:pt x="0" y="0"/>
                </a:moveTo>
                <a:lnTo>
                  <a:pt x="3693806" y="0"/>
                </a:lnTo>
                <a:lnTo>
                  <a:pt x="3693806" y="1942227"/>
                </a:lnTo>
                <a:lnTo>
                  <a:pt x="0" y="1942227"/>
                </a:lnTo>
                <a:lnTo>
                  <a:pt x="0" y="0"/>
                </a:lnTo>
                <a:close/>
              </a:path>
            </a:pathLst>
          </a:custGeom>
          <a:blipFill>
            <a:blip r:embed="rId3"/>
            <a:stretch>
              <a:fillRect l="0" t="0" r="0" b="0"/>
            </a:stretch>
          </a:blipFill>
        </p:spPr>
      </p:sp>
      <p:sp>
        <p:nvSpPr>
          <p:cNvPr name="Freeform 7" id="7"/>
          <p:cNvSpPr/>
          <p:nvPr/>
        </p:nvSpPr>
        <p:spPr>
          <a:xfrm flipH="false" flipV="false" rot="0">
            <a:off x="5484490" y="7271108"/>
            <a:ext cx="3418139" cy="1942227"/>
          </a:xfrm>
          <a:custGeom>
            <a:avLst/>
            <a:gdLst/>
            <a:ahLst/>
            <a:cxnLst/>
            <a:rect r="r" b="b" t="t" l="l"/>
            <a:pathLst>
              <a:path h="1942227" w="3418139">
                <a:moveTo>
                  <a:pt x="0" y="0"/>
                </a:moveTo>
                <a:lnTo>
                  <a:pt x="3418139" y="0"/>
                </a:lnTo>
                <a:lnTo>
                  <a:pt x="3418139" y="1942227"/>
                </a:lnTo>
                <a:lnTo>
                  <a:pt x="0" y="1942227"/>
                </a:lnTo>
                <a:lnTo>
                  <a:pt x="0" y="0"/>
                </a:lnTo>
                <a:close/>
              </a:path>
            </a:pathLst>
          </a:custGeom>
          <a:blipFill>
            <a:blip r:embed="rId4"/>
            <a:stretch>
              <a:fillRect l="0" t="0" r="0" b="0"/>
            </a:stretch>
          </a:blipFill>
        </p:spPr>
      </p:sp>
      <p:sp>
        <p:nvSpPr>
          <p:cNvPr name="Freeform 8" id="8"/>
          <p:cNvSpPr/>
          <p:nvPr/>
        </p:nvSpPr>
        <p:spPr>
          <a:xfrm flipH="false" flipV="false" rot="0">
            <a:off x="10212343" y="7271108"/>
            <a:ext cx="2920642" cy="1942227"/>
          </a:xfrm>
          <a:custGeom>
            <a:avLst/>
            <a:gdLst/>
            <a:ahLst/>
            <a:cxnLst/>
            <a:rect r="r" b="b" t="t" l="l"/>
            <a:pathLst>
              <a:path h="1942227" w="2920642">
                <a:moveTo>
                  <a:pt x="0" y="0"/>
                </a:moveTo>
                <a:lnTo>
                  <a:pt x="2920642" y="0"/>
                </a:lnTo>
                <a:lnTo>
                  <a:pt x="2920642" y="1942227"/>
                </a:lnTo>
                <a:lnTo>
                  <a:pt x="0" y="1942227"/>
                </a:lnTo>
                <a:lnTo>
                  <a:pt x="0" y="0"/>
                </a:lnTo>
                <a:close/>
              </a:path>
            </a:pathLst>
          </a:custGeom>
          <a:blipFill>
            <a:blip r:embed="rId5"/>
            <a:stretch>
              <a:fillRect l="0" t="0" r="0" b="0"/>
            </a:stretch>
          </a:blipFill>
        </p:spPr>
      </p:sp>
      <p:sp>
        <p:nvSpPr>
          <p:cNvPr name="Freeform 9" id="9"/>
          <p:cNvSpPr/>
          <p:nvPr/>
        </p:nvSpPr>
        <p:spPr>
          <a:xfrm flipH="false" flipV="false" rot="0">
            <a:off x="14696591" y="7316073"/>
            <a:ext cx="2918647" cy="1942227"/>
          </a:xfrm>
          <a:custGeom>
            <a:avLst/>
            <a:gdLst/>
            <a:ahLst/>
            <a:cxnLst/>
            <a:rect r="r" b="b" t="t" l="l"/>
            <a:pathLst>
              <a:path h="1942227" w="2918647">
                <a:moveTo>
                  <a:pt x="0" y="0"/>
                </a:moveTo>
                <a:lnTo>
                  <a:pt x="2918648" y="0"/>
                </a:lnTo>
                <a:lnTo>
                  <a:pt x="2918648" y="1942227"/>
                </a:lnTo>
                <a:lnTo>
                  <a:pt x="0" y="1942227"/>
                </a:lnTo>
                <a:lnTo>
                  <a:pt x="0" y="0"/>
                </a:lnTo>
                <a:close/>
              </a:path>
            </a:pathLst>
          </a:custGeom>
          <a:blipFill>
            <a:blip r:embed="rId6"/>
            <a:stretch>
              <a:fillRect l="0" t="0" r="0" b="0"/>
            </a:stretch>
          </a:blipFill>
        </p:spPr>
      </p:sp>
      <p:sp>
        <p:nvSpPr>
          <p:cNvPr name="TextBox 10" id="10"/>
          <p:cNvSpPr txBox="true"/>
          <p:nvPr/>
        </p:nvSpPr>
        <p:spPr>
          <a:xfrm rot="0">
            <a:off x="3064570" y="128772"/>
            <a:ext cx="12158860" cy="771179"/>
          </a:xfrm>
          <a:prstGeom prst="rect">
            <a:avLst/>
          </a:prstGeom>
        </p:spPr>
        <p:txBody>
          <a:bodyPr anchor="t" rtlCol="false" tIns="0" lIns="0" bIns="0" rIns="0">
            <a:spAutoFit/>
          </a:bodyPr>
          <a:lstStyle/>
          <a:p>
            <a:pPr algn="ctr">
              <a:lnSpc>
                <a:spcPts val="6319"/>
              </a:lnSpc>
              <a:spcBef>
                <a:spcPct val="0"/>
              </a:spcBef>
            </a:pPr>
            <a:r>
              <a:rPr lang="en-US" b="true" sz="4513">
                <a:solidFill>
                  <a:srgbClr val="FEFDFD"/>
                </a:solidFill>
                <a:latin typeface="Canva Sans Bold"/>
                <a:ea typeface="Canva Sans Bold"/>
                <a:cs typeface="Canva Sans Bold"/>
                <a:sym typeface="Canva Sans Bold"/>
              </a:rPr>
              <a:t>Giới thiệu đề tài</a:t>
            </a:r>
          </a:p>
        </p:txBody>
      </p:sp>
      <p:sp>
        <p:nvSpPr>
          <p:cNvPr name="TextBox 11" id="11"/>
          <p:cNvSpPr txBox="true"/>
          <p:nvPr/>
        </p:nvSpPr>
        <p:spPr>
          <a:xfrm rot="0">
            <a:off x="1483359" y="1438235"/>
            <a:ext cx="16131880" cy="1064816"/>
          </a:xfrm>
          <a:prstGeom prst="rect">
            <a:avLst/>
          </a:prstGeom>
        </p:spPr>
        <p:txBody>
          <a:bodyPr anchor="t" rtlCol="false" tIns="0" lIns="0" bIns="0" rIns="0">
            <a:spAutoFit/>
          </a:bodyPr>
          <a:lstStyle/>
          <a:p>
            <a:pPr algn="l" marL="664563" indent="-332281" lvl="1">
              <a:lnSpc>
                <a:spcPts val="4309"/>
              </a:lnSpc>
              <a:buFont typeface="Arial"/>
              <a:buChar char="•"/>
            </a:pPr>
            <a:r>
              <a:rPr lang="en-US" b="true" sz="3078">
                <a:solidFill>
                  <a:srgbClr val="DD1F16"/>
                </a:solidFill>
                <a:latin typeface="Canva Sans Bold"/>
                <a:ea typeface="Canva Sans Bold"/>
                <a:cs typeface="Canva Sans Bold"/>
                <a:sym typeface="Canva Sans Bold"/>
              </a:rPr>
              <a:t>Thương mại điện tử  hiện nay là một phần không thể thiếu trong cuộc sống hàng ngày, thay đổi thói quen tiêu dùng và cách tiếp cận sản phẩm, dịch vụ.</a:t>
            </a:r>
          </a:p>
        </p:txBody>
      </p:sp>
      <p:sp>
        <p:nvSpPr>
          <p:cNvPr name="TextBox 12" id="12"/>
          <p:cNvSpPr txBox="true"/>
          <p:nvPr/>
        </p:nvSpPr>
        <p:spPr>
          <a:xfrm rot="0">
            <a:off x="1483359" y="2826901"/>
            <a:ext cx="16131880" cy="1064816"/>
          </a:xfrm>
          <a:prstGeom prst="rect">
            <a:avLst/>
          </a:prstGeom>
        </p:spPr>
        <p:txBody>
          <a:bodyPr anchor="t" rtlCol="false" tIns="0" lIns="0" bIns="0" rIns="0">
            <a:spAutoFit/>
          </a:bodyPr>
          <a:lstStyle/>
          <a:p>
            <a:pPr algn="l" marL="664563" indent="-332281" lvl="1">
              <a:lnSpc>
                <a:spcPts val="4309"/>
              </a:lnSpc>
              <a:buFont typeface="Arial"/>
              <a:buChar char="•"/>
            </a:pPr>
            <a:r>
              <a:rPr lang="en-US" b="true" sz="3078">
                <a:solidFill>
                  <a:srgbClr val="DD1F16"/>
                </a:solidFill>
                <a:latin typeface="Canva Sans Bold"/>
                <a:ea typeface="Canva Sans Bold"/>
                <a:cs typeface="Canva Sans Bold"/>
                <a:sym typeface="Canva Sans Bold"/>
              </a:rPr>
              <a:t>Lợi ích của TMĐT: Tiện lợi, tiết kiệm thời gian, cơ hội tiếp cận sản phẩm một cách đa dạng, giá cả cạnh tranh, hấp dẫn.</a:t>
            </a:r>
          </a:p>
        </p:txBody>
      </p:sp>
      <p:sp>
        <p:nvSpPr>
          <p:cNvPr name="TextBox 13" id="13"/>
          <p:cNvSpPr txBox="true"/>
          <p:nvPr/>
        </p:nvSpPr>
        <p:spPr>
          <a:xfrm rot="0">
            <a:off x="1483359" y="4215567"/>
            <a:ext cx="16131880" cy="1607741"/>
          </a:xfrm>
          <a:prstGeom prst="rect">
            <a:avLst/>
          </a:prstGeom>
        </p:spPr>
        <p:txBody>
          <a:bodyPr anchor="t" rtlCol="false" tIns="0" lIns="0" bIns="0" rIns="0">
            <a:spAutoFit/>
          </a:bodyPr>
          <a:lstStyle/>
          <a:p>
            <a:pPr algn="l" marL="664563" indent="-332281" lvl="1">
              <a:lnSpc>
                <a:spcPts val="4309"/>
              </a:lnSpc>
              <a:buFont typeface="Arial"/>
              <a:buChar char="•"/>
            </a:pPr>
            <a:r>
              <a:rPr lang="en-US" b="true" sz="3078">
                <a:solidFill>
                  <a:srgbClr val="DD1F16"/>
                </a:solidFill>
                <a:latin typeface="Canva Sans Bold"/>
                <a:ea typeface="Canva Sans Bold"/>
                <a:cs typeface="Canva Sans Bold"/>
                <a:sym typeface="Canva Sans Bold"/>
              </a:rPr>
              <a:t>Mục tiêu của đề tài: Xây dựng một website thương mại điện tử có đầy đủ chức năng, giao diện thân thiện, dễ sử dụng, có khả năng mở rộng cao,  tăng trải nghiệm người dùng và tỷ lệ chuyển đổi.</a:t>
            </a:r>
          </a:p>
        </p:txBody>
      </p:sp>
      <p:sp>
        <p:nvSpPr>
          <p:cNvPr name="TextBox 14" id="14"/>
          <p:cNvSpPr txBox="true"/>
          <p:nvPr/>
        </p:nvSpPr>
        <p:spPr>
          <a:xfrm rot="0">
            <a:off x="3128763" y="6013808"/>
            <a:ext cx="12841071" cy="771179"/>
          </a:xfrm>
          <a:prstGeom prst="rect">
            <a:avLst/>
          </a:prstGeom>
        </p:spPr>
        <p:txBody>
          <a:bodyPr anchor="t" rtlCol="false" tIns="0" lIns="0" bIns="0" rIns="0">
            <a:spAutoFit/>
          </a:bodyPr>
          <a:lstStyle/>
          <a:p>
            <a:pPr algn="ctr">
              <a:lnSpc>
                <a:spcPts val="6319"/>
              </a:lnSpc>
              <a:spcBef>
                <a:spcPct val="0"/>
              </a:spcBef>
            </a:pPr>
            <a:r>
              <a:rPr lang="en-US" b="true" sz="4513">
                <a:solidFill>
                  <a:srgbClr val="DD2117"/>
                </a:solidFill>
                <a:latin typeface="Canva Sans Bold"/>
                <a:ea typeface="Canva Sans Bold"/>
                <a:cs typeface="Canva Sans Bold"/>
                <a:sym typeface="Canva Sans Bold"/>
              </a:rPr>
              <a:t>Một số website thương mại điện tử phổ biến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Freeform 6" id="6"/>
          <p:cNvSpPr/>
          <p:nvPr/>
        </p:nvSpPr>
        <p:spPr>
          <a:xfrm flipH="false" flipV="false" rot="0">
            <a:off x="1310653" y="1341669"/>
            <a:ext cx="2835886" cy="1588096"/>
          </a:xfrm>
          <a:custGeom>
            <a:avLst/>
            <a:gdLst/>
            <a:ahLst/>
            <a:cxnLst/>
            <a:rect r="r" b="b" t="t" l="l"/>
            <a:pathLst>
              <a:path h="1588096" w="2835886">
                <a:moveTo>
                  <a:pt x="0" y="0"/>
                </a:moveTo>
                <a:lnTo>
                  <a:pt x="2835886" y="0"/>
                </a:lnTo>
                <a:lnTo>
                  <a:pt x="2835886" y="1588096"/>
                </a:lnTo>
                <a:lnTo>
                  <a:pt x="0" y="1588096"/>
                </a:lnTo>
                <a:lnTo>
                  <a:pt x="0" y="0"/>
                </a:lnTo>
                <a:close/>
              </a:path>
            </a:pathLst>
          </a:custGeom>
          <a:blipFill>
            <a:blip r:embed="rId3"/>
            <a:stretch>
              <a:fillRect l="0" t="0" r="0" b="0"/>
            </a:stretch>
          </a:blipFill>
        </p:spPr>
      </p:sp>
      <p:sp>
        <p:nvSpPr>
          <p:cNvPr name="Freeform 7" id="7"/>
          <p:cNvSpPr/>
          <p:nvPr/>
        </p:nvSpPr>
        <p:spPr>
          <a:xfrm flipH="false" flipV="false" rot="0">
            <a:off x="13783380" y="2801619"/>
            <a:ext cx="2880100" cy="1597929"/>
          </a:xfrm>
          <a:custGeom>
            <a:avLst/>
            <a:gdLst/>
            <a:ahLst/>
            <a:cxnLst/>
            <a:rect r="r" b="b" t="t" l="l"/>
            <a:pathLst>
              <a:path h="1597929" w="2880100">
                <a:moveTo>
                  <a:pt x="0" y="0"/>
                </a:moveTo>
                <a:lnTo>
                  <a:pt x="2880100" y="0"/>
                </a:lnTo>
                <a:lnTo>
                  <a:pt x="2880100" y="1597929"/>
                </a:lnTo>
                <a:lnTo>
                  <a:pt x="0" y="1597929"/>
                </a:lnTo>
                <a:lnTo>
                  <a:pt x="0" y="0"/>
                </a:lnTo>
                <a:close/>
              </a:path>
            </a:pathLst>
          </a:custGeom>
          <a:blipFill>
            <a:blip r:embed="rId4"/>
            <a:stretch>
              <a:fillRect l="0" t="0" r="0" b="0"/>
            </a:stretch>
          </a:blipFill>
        </p:spPr>
      </p:sp>
      <p:sp>
        <p:nvSpPr>
          <p:cNvPr name="Freeform 8" id="8"/>
          <p:cNvSpPr/>
          <p:nvPr/>
        </p:nvSpPr>
        <p:spPr>
          <a:xfrm flipH="false" flipV="false" rot="0">
            <a:off x="794851" y="4275866"/>
            <a:ext cx="4063239" cy="1775255"/>
          </a:xfrm>
          <a:custGeom>
            <a:avLst/>
            <a:gdLst/>
            <a:ahLst/>
            <a:cxnLst/>
            <a:rect r="r" b="b" t="t" l="l"/>
            <a:pathLst>
              <a:path h="1775255" w="4063239">
                <a:moveTo>
                  <a:pt x="0" y="0"/>
                </a:moveTo>
                <a:lnTo>
                  <a:pt x="4063239" y="0"/>
                </a:lnTo>
                <a:lnTo>
                  <a:pt x="4063239" y="1775255"/>
                </a:lnTo>
                <a:lnTo>
                  <a:pt x="0" y="1775255"/>
                </a:lnTo>
                <a:lnTo>
                  <a:pt x="0" y="0"/>
                </a:lnTo>
                <a:close/>
              </a:path>
            </a:pathLst>
          </a:custGeom>
          <a:blipFill>
            <a:blip r:embed="rId5"/>
            <a:stretch>
              <a:fillRect l="0" t="0" r="0" b="-11945"/>
            </a:stretch>
          </a:blipFill>
        </p:spPr>
      </p:sp>
      <p:sp>
        <p:nvSpPr>
          <p:cNvPr name="Freeform 9" id="9"/>
          <p:cNvSpPr/>
          <p:nvPr/>
        </p:nvSpPr>
        <p:spPr>
          <a:xfrm flipH="false" flipV="false" rot="0">
            <a:off x="13320879" y="5834014"/>
            <a:ext cx="3456198" cy="1817291"/>
          </a:xfrm>
          <a:custGeom>
            <a:avLst/>
            <a:gdLst/>
            <a:ahLst/>
            <a:cxnLst/>
            <a:rect r="r" b="b" t="t" l="l"/>
            <a:pathLst>
              <a:path h="1817291" w="3456198">
                <a:moveTo>
                  <a:pt x="0" y="0"/>
                </a:moveTo>
                <a:lnTo>
                  <a:pt x="3456198" y="0"/>
                </a:lnTo>
                <a:lnTo>
                  <a:pt x="3456198" y="1817291"/>
                </a:lnTo>
                <a:lnTo>
                  <a:pt x="0" y="1817291"/>
                </a:lnTo>
                <a:lnTo>
                  <a:pt x="0" y="0"/>
                </a:lnTo>
                <a:close/>
              </a:path>
            </a:pathLst>
          </a:custGeom>
          <a:blipFill>
            <a:blip r:embed="rId6"/>
            <a:stretch>
              <a:fillRect l="0" t="0" r="0" b="0"/>
            </a:stretch>
          </a:blipFill>
        </p:spPr>
      </p:sp>
      <p:sp>
        <p:nvSpPr>
          <p:cNvPr name="Freeform 10" id="10"/>
          <p:cNvSpPr/>
          <p:nvPr/>
        </p:nvSpPr>
        <p:spPr>
          <a:xfrm flipH="false" flipV="false" rot="0">
            <a:off x="900142" y="7715189"/>
            <a:ext cx="3413238" cy="1543111"/>
          </a:xfrm>
          <a:custGeom>
            <a:avLst/>
            <a:gdLst/>
            <a:ahLst/>
            <a:cxnLst/>
            <a:rect r="r" b="b" t="t" l="l"/>
            <a:pathLst>
              <a:path h="1543111" w="3413238">
                <a:moveTo>
                  <a:pt x="0" y="0"/>
                </a:moveTo>
                <a:lnTo>
                  <a:pt x="3413238" y="0"/>
                </a:lnTo>
                <a:lnTo>
                  <a:pt x="3413238" y="1543111"/>
                </a:lnTo>
                <a:lnTo>
                  <a:pt x="0" y="1543111"/>
                </a:lnTo>
                <a:lnTo>
                  <a:pt x="0" y="0"/>
                </a:lnTo>
                <a:close/>
              </a:path>
            </a:pathLst>
          </a:custGeom>
          <a:blipFill>
            <a:blip r:embed="rId7"/>
            <a:stretch>
              <a:fillRect l="0" t="0" r="0" b="0"/>
            </a:stretch>
          </a:blipFill>
        </p:spPr>
      </p:sp>
      <p:sp>
        <p:nvSpPr>
          <p:cNvPr name="TextBox 11" id="11"/>
          <p:cNvSpPr txBox="true"/>
          <p:nvPr/>
        </p:nvSpPr>
        <p:spPr>
          <a:xfrm rot="0">
            <a:off x="3064570" y="128772"/>
            <a:ext cx="12158860" cy="771179"/>
          </a:xfrm>
          <a:prstGeom prst="rect">
            <a:avLst/>
          </a:prstGeom>
        </p:spPr>
        <p:txBody>
          <a:bodyPr anchor="t" rtlCol="false" tIns="0" lIns="0" bIns="0" rIns="0">
            <a:spAutoFit/>
          </a:bodyPr>
          <a:lstStyle/>
          <a:p>
            <a:pPr algn="ctr">
              <a:lnSpc>
                <a:spcPts val="6319"/>
              </a:lnSpc>
              <a:spcBef>
                <a:spcPct val="0"/>
              </a:spcBef>
            </a:pPr>
            <a:r>
              <a:rPr lang="en-US" b="true" sz="4513">
                <a:solidFill>
                  <a:srgbClr val="FEFDFD"/>
                </a:solidFill>
                <a:latin typeface="Canva Sans Bold"/>
                <a:ea typeface="Canva Sans Bold"/>
                <a:cs typeface="Canva Sans Bold"/>
                <a:sym typeface="Canva Sans Bold"/>
              </a:rPr>
              <a:t>Các công nghệ sử dụng trong đề tài</a:t>
            </a:r>
          </a:p>
        </p:txBody>
      </p:sp>
      <p:sp>
        <p:nvSpPr>
          <p:cNvPr name="TextBox 12" id="12"/>
          <p:cNvSpPr txBox="true"/>
          <p:nvPr/>
        </p:nvSpPr>
        <p:spPr>
          <a:xfrm rot="0">
            <a:off x="5180048" y="1844562"/>
            <a:ext cx="11597029" cy="521891"/>
          </a:xfrm>
          <a:prstGeom prst="rect">
            <a:avLst/>
          </a:prstGeom>
        </p:spPr>
        <p:txBody>
          <a:bodyPr anchor="t" rtlCol="false" tIns="0" lIns="0" bIns="0" rIns="0">
            <a:spAutoFit/>
          </a:bodyPr>
          <a:lstStyle/>
          <a:p>
            <a:pPr algn="l">
              <a:lnSpc>
                <a:spcPts val="4309"/>
              </a:lnSpc>
            </a:pPr>
            <a:r>
              <a:rPr lang="en-US" sz="3078" b="true">
                <a:solidFill>
                  <a:srgbClr val="DD1F16"/>
                </a:solidFill>
                <a:latin typeface="Canva Sans Bold"/>
                <a:ea typeface="Canva Sans Bold"/>
                <a:cs typeface="Canva Sans Bold"/>
                <a:sym typeface="Canva Sans Bold"/>
              </a:rPr>
              <a:t>Xây dựng giao diện cho hệ thống</a:t>
            </a:r>
          </a:p>
        </p:txBody>
      </p:sp>
      <p:sp>
        <p:nvSpPr>
          <p:cNvPr name="TextBox 13" id="13"/>
          <p:cNvSpPr txBox="true"/>
          <p:nvPr/>
        </p:nvSpPr>
        <p:spPr>
          <a:xfrm rot="0">
            <a:off x="6822013" y="3311063"/>
            <a:ext cx="11597029" cy="521891"/>
          </a:xfrm>
          <a:prstGeom prst="rect">
            <a:avLst/>
          </a:prstGeom>
        </p:spPr>
        <p:txBody>
          <a:bodyPr anchor="t" rtlCol="false" tIns="0" lIns="0" bIns="0" rIns="0">
            <a:spAutoFit/>
          </a:bodyPr>
          <a:lstStyle/>
          <a:p>
            <a:pPr algn="l">
              <a:lnSpc>
                <a:spcPts val="4309"/>
              </a:lnSpc>
            </a:pPr>
            <a:r>
              <a:rPr lang="en-US" sz="3078" b="true">
                <a:solidFill>
                  <a:srgbClr val="DD1F16"/>
                </a:solidFill>
                <a:latin typeface="Canva Sans Bold"/>
                <a:ea typeface="Canva Sans Bold"/>
                <a:cs typeface="Canva Sans Bold"/>
                <a:sym typeface="Canva Sans Bold"/>
              </a:rPr>
              <a:t>Xây dựng backend cho hệ thống</a:t>
            </a:r>
          </a:p>
        </p:txBody>
      </p:sp>
      <p:sp>
        <p:nvSpPr>
          <p:cNvPr name="TextBox 14" id="14"/>
          <p:cNvSpPr txBox="true"/>
          <p:nvPr/>
        </p:nvSpPr>
        <p:spPr>
          <a:xfrm rot="0">
            <a:off x="5180048" y="4873973"/>
            <a:ext cx="11597029" cy="521891"/>
          </a:xfrm>
          <a:prstGeom prst="rect">
            <a:avLst/>
          </a:prstGeom>
        </p:spPr>
        <p:txBody>
          <a:bodyPr anchor="t" rtlCol="false" tIns="0" lIns="0" bIns="0" rIns="0">
            <a:spAutoFit/>
          </a:bodyPr>
          <a:lstStyle/>
          <a:p>
            <a:pPr algn="l">
              <a:lnSpc>
                <a:spcPts val="4309"/>
              </a:lnSpc>
            </a:pPr>
            <a:r>
              <a:rPr lang="en-US" sz="3078" b="true">
                <a:solidFill>
                  <a:srgbClr val="DD1F16"/>
                </a:solidFill>
                <a:latin typeface="Canva Sans Bold"/>
                <a:ea typeface="Canva Sans Bold"/>
                <a:cs typeface="Canva Sans Bold"/>
                <a:sym typeface="Canva Sans Bold"/>
              </a:rPr>
              <a:t>Lưu trữ dữ liệu của hệ thống (CSDL)</a:t>
            </a:r>
          </a:p>
        </p:txBody>
      </p:sp>
      <p:sp>
        <p:nvSpPr>
          <p:cNvPr name="TextBox 15" id="15"/>
          <p:cNvSpPr txBox="true"/>
          <p:nvPr/>
        </p:nvSpPr>
        <p:spPr>
          <a:xfrm rot="0">
            <a:off x="6227644" y="6338839"/>
            <a:ext cx="6889487" cy="1064816"/>
          </a:xfrm>
          <a:prstGeom prst="rect">
            <a:avLst/>
          </a:prstGeom>
        </p:spPr>
        <p:txBody>
          <a:bodyPr anchor="t" rtlCol="false" tIns="0" lIns="0" bIns="0" rIns="0">
            <a:spAutoFit/>
          </a:bodyPr>
          <a:lstStyle/>
          <a:p>
            <a:pPr algn="l">
              <a:lnSpc>
                <a:spcPts val="4309"/>
              </a:lnSpc>
            </a:pPr>
            <a:r>
              <a:rPr lang="en-US" sz="3078" b="true">
                <a:solidFill>
                  <a:srgbClr val="DD1F16"/>
                </a:solidFill>
                <a:latin typeface="Canva Sans Bold"/>
                <a:ea typeface="Canva Sans Bold"/>
                <a:cs typeface="Canva Sans Bold"/>
                <a:sym typeface="Canva Sans Bold"/>
              </a:rPr>
              <a:t>Gửi thông báo, email, xử lý giao tiếp giữa các service</a:t>
            </a:r>
          </a:p>
        </p:txBody>
      </p:sp>
      <p:sp>
        <p:nvSpPr>
          <p:cNvPr name="TextBox 16" id="16"/>
          <p:cNvSpPr txBox="true"/>
          <p:nvPr/>
        </p:nvSpPr>
        <p:spPr>
          <a:xfrm rot="0">
            <a:off x="5180048" y="8193484"/>
            <a:ext cx="6889487" cy="521891"/>
          </a:xfrm>
          <a:prstGeom prst="rect">
            <a:avLst/>
          </a:prstGeom>
        </p:spPr>
        <p:txBody>
          <a:bodyPr anchor="t" rtlCol="false" tIns="0" lIns="0" bIns="0" rIns="0">
            <a:spAutoFit/>
          </a:bodyPr>
          <a:lstStyle/>
          <a:p>
            <a:pPr algn="l">
              <a:lnSpc>
                <a:spcPts val="4309"/>
              </a:lnSpc>
            </a:pPr>
            <a:r>
              <a:rPr lang="en-US" sz="3078" b="true">
                <a:solidFill>
                  <a:srgbClr val="DD1F16"/>
                </a:solidFill>
                <a:latin typeface="Canva Sans Bold"/>
                <a:ea typeface="Canva Sans Bold"/>
                <a:cs typeface="Canva Sans Bold"/>
                <a:sym typeface="Canva Sans Bold"/>
              </a:rPr>
              <a:t>Hệ thống theo dõi phân tán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379" r="0" b="-7286"/>
            </a:stretch>
          </a:blipFill>
        </p:spPr>
      </p:sp>
      <p:sp>
        <p:nvSpPr>
          <p:cNvPr name="Freeform 3" id="3"/>
          <p:cNvSpPr/>
          <p:nvPr/>
        </p:nvSpPr>
        <p:spPr>
          <a:xfrm flipH="false" flipV="false" rot="0">
            <a:off x="-4015821" y="0"/>
            <a:ext cx="9160995" cy="10287000"/>
          </a:xfrm>
          <a:custGeom>
            <a:avLst/>
            <a:gdLst/>
            <a:ahLst/>
            <a:cxnLst/>
            <a:rect r="r" b="b" t="t" l="l"/>
            <a:pathLst>
              <a:path h="10287000" w="9160995">
                <a:moveTo>
                  <a:pt x="0" y="0"/>
                </a:moveTo>
                <a:lnTo>
                  <a:pt x="9160995" y="0"/>
                </a:lnTo>
                <a:lnTo>
                  <a:pt x="9160995" y="10287000"/>
                </a:lnTo>
                <a:lnTo>
                  <a:pt x="0" y="10287000"/>
                </a:lnTo>
                <a:lnTo>
                  <a:pt x="0" y="0"/>
                </a:lnTo>
                <a:close/>
              </a:path>
            </a:pathLst>
          </a:custGeom>
          <a:blipFill>
            <a:blip r:embed="rId3"/>
            <a:stretch>
              <a:fillRect l="-24475" t="0" r="-72413" b="0"/>
            </a:stretch>
          </a:blipFill>
        </p:spPr>
      </p:sp>
      <p:sp>
        <p:nvSpPr>
          <p:cNvPr name="TextBox 4" id="4"/>
          <p:cNvSpPr txBox="true"/>
          <p:nvPr/>
        </p:nvSpPr>
        <p:spPr>
          <a:xfrm rot="0">
            <a:off x="6362313" y="3133616"/>
            <a:ext cx="9844266" cy="3021476"/>
          </a:xfrm>
          <a:prstGeom prst="rect">
            <a:avLst/>
          </a:prstGeom>
        </p:spPr>
        <p:txBody>
          <a:bodyPr anchor="t" rtlCol="false" tIns="0" lIns="0" bIns="0" rIns="0">
            <a:spAutoFit/>
          </a:bodyPr>
          <a:lstStyle/>
          <a:p>
            <a:pPr algn="l">
              <a:lnSpc>
                <a:spcPts val="13820"/>
              </a:lnSpc>
            </a:pPr>
            <a:r>
              <a:rPr lang="en-US" sz="5528" u="sng" b="true">
                <a:solidFill>
                  <a:srgbClr val="DD1F16"/>
                </a:solidFill>
                <a:latin typeface="Canva Sans Bold"/>
                <a:ea typeface="Canva Sans Bold"/>
                <a:cs typeface="Canva Sans Bold"/>
                <a:sym typeface="Canva Sans Bold"/>
              </a:rPr>
              <a:t>CHƯƠNG 2: </a:t>
            </a:r>
          </a:p>
          <a:p>
            <a:pPr algn="l">
              <a:lnSpc>
                <a:spcPts val="11213"/>
              </a:lnSpc>
            </a:pPr>
            <a:r>
              <a:rPr lang="en-US" sz="4485" b="true">
                <a:solidFill>
                  <a:srgbClr val="DD1F16"/>
                </a:solidFill>
                <a:latin typeface="Canva Sans Bold"/>
                <a:ea typeface="Canva Sans Bold"/>
                <a:cs typeface="Canva Sans Bold"/>
                <a:sym typeface="Canva Sans Bold"/>
              </a:rPr>
              <a:t>ĐẶC TẢ VÀ PHÂN TÍCH HỆ THỐNG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320745"/>
            <a:chOff x="0" y="0"/>
            <a:chExt cx="5199297" cy="347851"/>
          </a:xfrm>
        </p:grpSpPr>
        <p:sp>
          <p:nvSpPr>
            <p:cNvPr name="Freeform 3" id="3"/>
            <p:cNvSpPr/>
            <p:nvPr/>
          </p:nvSpPr>
          <p:spPr>
            <a:xfrm flipH="false" flipV="false" rot="0">
              <a:off x="0" y="0"/>
              <a:ext cx="5199297" cy="347851"/>
            </a:xfrm>
            <a:custGeom>
              <a:avLst/>
              <a:gdLst/>
              <a:ahLst/>
              <a:cxnLst/>
              <a:rect r="r" b="b" t="t" l="l"/>
              <a:pathLst>
                <a:path h="347851" w="5199297">
                  <a:moveTo>
                    <a:pt x="0" y="0"/>
                  </a:moveTo>
                  <a:lnTo>
                    <a:pt x="5199297" y="0"/>
                  </a:lnTo>
                  <a:lnTo>
                    <a:pt x="5199297" y="347851"/>
                  </a:lnTo>
                  <a:lnTo>
                    <a:pt x="0" y="347851"/>
                  </a:lnTo>
                  <a:close/>
                </a:path>
              </a:pathLst>
            </a:custGeom>
            <a:solidFill>
              <a:srgbClr val="DD1F16"/>
            </a:solidFill>
          </p:spPr>
        </p:sp>
        <p:sp>
          <p:nvSpPr>
            <p:cNvPr name="TextBox 4" id="4"/>
            <p:cNvSpPr txBox="true"/>
            <p:nvPr/>
          </p:nvSpPr>
          <p:spPr>
            <a:xfrm>
              <a:off x="0" y="-57150"/>
              <a:ext cx="5199297" cy="405001"/>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Freeform 6" id="6"/>
          <p:cNvSpPr/>
          <p:nvPr/>
        </p:nvSpPr>
        <p:spPr>
          <a:xfrm flipH="false" flipV="false" rot="0">
            <a:off x="11536279" y="2237228"/>
            <a:ext cx="2513476" cy="3222405"/>
          </a:xfrm>
          <a:custGeom>
            <a:avLst/>
            <a:gdLst/>
            <a:ahLst/>
            <a:cxnLst/>
            <a:rect r="r" b="b" t="t" l="l"/>
            <a:pathLst>
              <a:path h="3222405" w="2513476">
                <a:moveTo>
                  <a:pt x="0" y="0"/>
                </a:moveTo>
                <a:lnTo>
                  <a:pt x="2513476" y="0"/>
                </a:lnTo>
                <a:lnTo>
                  <a:pt x="2513476" y="3222405"/>
                </a:lnTo>
                <a:lnTo>
                  <a:pt x="0" y="32224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83747" y="5846528"/>
            <a:ext cx="3418540" cy="2670734"/>
          </a:xfrm>
          <a:custGeom>
            <a:avLst/>
            <a:gdLst/>
            <a:ahLst/>
            <a:cxnLst/>
            <a:rect r="r" b="b" t="t" l="l"/>
            <a:pathLst>
              <a:path h="2670734" w="3418540">
                <a:moveTo>
                  <a:pt x="0" y="0"/>
                </a:moveTo>
                <a:lnTo>
                  <a:pt x="3418540" y="0"/>
                </a:lnTo>
                <a:lnTo>
                  <a:pt x="3418540" y="2670735"/>
                </a:lnTo>
                <a:lnTo>
                  <a:pt x="0" y="2670735"/>
                </a:lnTo>
                <a:lnTo>
                  <a:pt x="0" y="0"/>
                </a:lnTo>
                <a:close/>
              </a:path>
            </a:pathLst>
          </a:custGeom>
          <a:blipFill>
            <a:blip r:embed="rId5"/>
            <a:stretch>
              <a:fillRect l="0" t="0" r="0" b="0"/>
            </a:stretch>
          </a:blipFill>
        </p:spPr>
      </p:sp>
      <p:sp>
        <p:nvSpPr>
          <p:cNvPr name="Freeform 8" id="8"/>
          <p:cNvSpPr/>
          <p:nvPr/>
        </p:nvSpPr>
        <p:spPr>
          <a:xfrm flipH="false" flipV="false" rot="0">
            <a:off x="13762764" y="6747525"/>
            <a:ext cx="4062525" cy="3539475"/>
          </a:xfrm>
          <a:custGeom>
            <a:avLst/>
            <a:gdLst/>
            <a:ahLst/>
            <a:cxnLst/>
            <a:rect r="r" b="b" t="t" l="l"/>
            <a:pathLst>
              <a:path h="3539475" w="4062525">
                <a:moveTo>
                  <a:pt x="0" y="0"/>
                </a:moveTo>
                <a:lnTo>
                  <a:pt x="4062524" y="0"/>
                </a:lnTo>
                <a:lnTo>
                  <a:pt x="4062524" y="3539475"/>
                </a:lnTo>
                <a:lnTo>
                  <a:pt x="0" y="3539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95200" y="2180078"/>
            <a:ext cx="10488547" cy="7078222"/>
          </a:xfrm>
          <a:prstGeom prst="rect">
            <a:avLst/>
          </a:prstGeom>
        </p:spPr>
        <p:txBody>
          <a:bodyPr anchor="t" rtlCol="false" tIns="0" lIns="0" bIns="0" rIns="0">
            <a:spAutoFit/>
          </a:bodyPr>
          <a:lstStyle/>
          <a:p>
            <a:pPr algn="just">
              <a:lnSpc>
                <a:spcPts val="4061"/>
              </a:lnSpc>
            </a:pPr>
            <a:r>
              <a:rPr lang="en-US" b="true" sz="2900">
                <a:solidFill>
                  <a:srgbClr val="172940"/>
                </a:solidFill>
                <a:latin typeface="Canva Sans Bold"/>
                <a:ea typeface="Canva Sans Bold"/>
                <a:cs typeface="Canva Sans Bold"/>
                <a:sym typeface="Canva Sans Bold"/>
              </a:rPr>
              <a:t>*  Người dùng:</a:t>
            </a:r>
          </a:p>
          <a:p>
            <a:pPr algn="just" marL="626309" indent="-313154" lvl="1">
              <a:lnSpc>
                <a:spcPts val="4061"/>
              </a:lnSpc>
              <a:spcBef>
                <a:spcPct val="0"/>
              </a:spcBef>
              <a:buFont typeface="Arial"/>
              <a:buChar char="•"/>
            </a:pPr>
            <a:r>
              <a:rPr lang="en-US" b="true" sz="2900">
                <a:solidFill>
                  <a:srgbClr val="DD1F16"/>
                </a:solidFill>
                <a:latin typeface="Canva Sans Bold"/>
                <a:ea typeface="Canva Sans Bold"/>
                <a:cs typeface="Canva Sans Bold"/>
                <a:sym typeface="Canva Sans Bold"/>
              </a:rPr>
              <a:t>Đăng ký, đăng nhập, lấy lại mật khẩu .</a:t>
            </a:r>
          </a:p>
          <a:p>
            <a:pPr algn="just" marL="626309" indent="-313154" lvl="1">
              <a:lnSpc>
                <a:spcPts val="4061"/>
              </a:lnSpc>
              <a:spcBef>
                <a:spcPct val="0"/>
              </a:spcBef>
              <a:buFont typeface="Arial"/>
              <a:buChar char="•"/>
            </a:pPr>
            <a:r>
              <a:rPr lang="en-US" b="true" sz="2900">
                <a:solidFill>
                  <a:srgbClr val="DD1F16"/>
                </a:solidFill>
                <a:latin typeface="Canva Sans Bold"/>
                <a:ea typeface="Canva Sans Bold"/>
                <a:cs typeface="Canva Sans Bold"/>
                <a:sym typeface="Canva Sans Bold"/>
              </a:rPr>
              <a:t>Quản lý các thông tin cá nhân .</a:t>
            </a:r>
          </a:p>
          <a:p>
            <a:pPr algn="just">
              <a:lnSpc>
                <a:spcPts val="4061"/>
              </a:lnSpc>
              <a:spcBef>
                <a:spcPct val="0"/>
              </a:spcBef>
            </a:pPr>
          </a:p>
          <a:p>
            <a:pPr algn="just">
              <a:lnSpc>
                <a:spcPts val="4061"/>
              </a:lnSpc>
              <a:spcBef>
                <a:spcPct val="0"/>
              </a:spcBef>
            </a:pPr>
            <a:r>
              <a:rPr lang="en-US" b="true" sz="2900">
                <a:solidFill>
                  <a:srgbClr val="172940"/>
                </a:solidFill>
                <a:latin typeface="Canva Sans Bold"/>
                <a:ea typeface="Canva Sans Bold"/>
                <a:cs typeface="Canva Sans Bold"/>
                <a:sym typeface="Canva Sans Bold"/>
              </a:rPr>
              <a:t>*</a:t>
            </a:r>
            <a:r>
              <a:rPr lang="en-US" b="true" sz="2900">
                <a:solidFill>
                  <a:srgbClr val="172940"/>
                </a:solidFill>
                <a:latin typeface="Canva Sans Bold"/>
                <a:ea typeface="Canva Sans Bold"/>
                <a:cs typeface="Canva Sans Bold"/>
                <a:sym typeface="Canva Sans Bold"/>
              </a:rPr>
              <a:t> Quản trị viên:</a:t>
            </a:r>
          </a:p>
          <a:p>
            <a:pPr algn="just" marL="626309" indent="-313154" lvl="1">
              <a:lnSpc>
                <a:spcPts val="4061"/>
              </a:lnSpc>
              <a:spcBef>
                <a:spcPct val="0"/>
              </a:spcBef>
              <a:buFont typeface="Arial"/>
              <a:buChar char="•"/>
            </a:pPr>
            <a:r>
              <a:rPr lang="en-US" b="true" sz="2900">
                <a:solidFill>
                  <a:srgbClr val="DD1F16"/>
                </a:solidFill>
                <a:latin typeface="Canva Sans Bold"/>
                <a:ea typeface="Canva Sans Bold"/>
                <a:cs typeface="Canva Sans Bold"/>
                <a:sym typeface="Canva Sans Bold"/>
              </a:rPr>
              <a:t>Quản lý các mã giảm giá, danh mục</a:t>
            </a:r>
          </a:p>
          <a:p>
            <a:pPr algn="just" marL="626309" indent="-313154" lvl="1">
              <a:lnSpc>
                <a:spcPts val="4061"/>
              </a:lnSpc>
              <a:spcBef>
                <a:spcPct val="0"/>
              </a:spcBef>
              <a:buFont typeface="Arial"/>
              <a:buChar char="•"/>
            </a:pPr>
            <a:r>
              <a:rPr lang="en-US" b="true" sz="2900">
                <a:solidFill>
                  <a:srgbClr val="DD1F16"/>
                </a:solidFill>
                <a:latin typeface="Canva Sans Bold"/>
                <a:ea typeface="Canva Sans Bold"/>
                <a:cs typeface="Canva Sans Bold"/>
                <a:sym typeface="Canva Sans Bold"/>
              </a:rPr>
              <a:t>Quản lý các kho hàng</a:t>
            </a:r>
          </a:p>
          <a:p>
            <a:pPr algn="just" marL="626309" indent="-313154" lvl="1">
              <a:lnSpc>
                <a:spcPts val="4061"/>
              </a:lnSpc>
              <a:buFont typeface="Arial"/>
              <a:buChar char="•"/>
            </a:pPr>
            <a:r>
              <a:rPr lang="en-US" b="true" sz="2900">
                <a:solidFill>
                  <a:srgbClr val="DD1F16"/>
                </a:solidFill>
                <a:latin typeface="Canva Sans Bold"/>
                <a:ea typeface="Canva Sans Bold"/>
                <a:cs typeface="Canva Sans Bold"/>
                <a:sym typeface="Canva Sans Bold"/>
              </a:rPr>
              <a:t>Quản lý các người bán trên nền tảng (Chấp nhận hoặc từ chối yêu cầu trở thành người bán, Khóa người bán) .</a:t>
            </a:r>
          </a:p>
          <a:p>
            <a:pPr algn="just" marL="626309" indent="-313154" lvl="1">
              <a:lnSpc>
                <a:spcPts val="4061"/>
              </a:lnSpc>
              <a:buFont typeface="Arial"/>
              <a:buChar char="•"/>
            </a:pPr>
            <a:r>
              <a:rPr lang="en-US" b="true" sz="2900">
                <a:solidFill>
                  <a:srgbClr val="DD1F16"/>
                </a:solidFill>
                <a:latin typeface="Canva Sans Bold"/>
                <a:ea typeface="Canva Sans Bold"/>
                <a:cs typeface="Canva Sans Bold"/>
                <a:sym typeface="Canva Sans Bold"/>
              </a:rPr>
              <a:t>Theo dõi tình trạng đơn hàng</a:t>
            </a:r>
          </a:p>
          <a:p>
            <a:pPr algn="just" marL="626309" indent="-313154" lvl="1">
              <a:lnSpc>
                <a:spcPts val="4061"/>
              </a:lnSpc>
              <a:buFont typeface="Arial"/>
              <a:buChar char="•"/>
            </a:pPr>
            <a:r>
              <a:rPr lang="en-US" b="true" sz="2900">
                <a:solidFill>
                  <a:srgbClr val="DD1F16"/>
                </a:solidFill>
                <a:latin typeface="Canva Sans Bold"/>
                <a:ea typeface="Canva Sans Bold"/>
                <a:cs typeface="Canva Sans Bold"/>
                <a:sym typeface="Canva Sans Bold"/>
              </a:rPr>
              <a:t>Chọn kho lấy hàng và kho giao hàng cho đơn hàng</a:t>
            </a:r>
          </a:p>
          <a:p>
            <a:pPr algn="just" marL="626309" indent="-313154" lvl="1">
              <a:lnSpc>
                <a:spcPts val="4061"/>
              </a:lnSpc>
              <a:buFont typeface="Arial"/>
              <a:buChar char="•"/>
            </a:pPr>
            <a:r>
              <a:rPr lang="en-US" b="true" sz="2900">
                <a:solidFill>
                  <a:srgbClr val="DD1F16"/>
                </a:solidFill>
                <a:latin typeface="Canva Sans Bold"/>
                <a:ea typeface="Canva Sans Bold"/>
                <a:cs typeface="Canva Sans Bold"/>
                <a:sym typeface="Canva Sans Bold"/>
              </a:rPr>
              <a:t>Gửi thông báo cho người dùng trong hệ thống</a:t>
            </a:r>
          </a:p>
          <a:p>
            <a:pPr algn="just" marL="626309" indent="-313154" lvl="1">
              <a:lnSpc>
                <a:spcPts val="4061"/>
              </a:lnSpc>
              <a:buFont typeface="Arial"/>
              <a:buChar char="•"/>
            </a:pPr>
            <a:r>
              <a:rPr lang="en-US" b="true" sz="2900">
                <a:solidFill>
                  <a:srgbClr val="DD1F16"/>
                </a:solidFill>
                <a:latin typeface="Canva Sans Bold"/>
                <a:ea typeface="Canva Sans Bold"/>
                <a:cs typeface="Canva Sans Bold"/>
                <a:sym typeface="Canva Sans Bold"/>
              </a:rPr>
              <a:t>Quản lý các giao dịch trong hệ thống</a:t>
            </a:r>
          </a:p>
          <a:p>
            <a:pPr algn="just">
              <a:lnSpc>
                <a:spcPts val="4061"/>
              </a:lnSpc>
            </a:pPr>
          </a:p>
        </p:txBody>
      </p:sp>
      <p:sp>
        <p:nvSpPr>
          <p:cNvPr name="Freeform 10" id="10"/>
          <p:cNvSpPr/>
          <p:nvPr/>
        </p:nvSpPr>
        <p:spPr>
          <a:xfrm flipH="false" flipV="false" rot="0">
            <a:off x="14244625" y="2554866"/>
            <a:ext cx="3098802" cy="2672717"/>
          </a:xfrm>
          <a:custGeom>
            <a:avLst/>
            <a:gdLst/>
            <a:ahLst/>
            <a:cxnLst/>
            <a:rect r="r" b="b" t="t" l="l"/>
            <a:pathLst>
              <a:path h="2672717" w="3098802">
                <a:moveTo>
                  <a:pt x="0" y="0"/>
                </a:moveTo>
                <a:lnTo>
                  <a:pt x="3098802" y="0"/>
                </a:lnTo>
                <a:lnTo>
                  <a:pt x="3098802" y="2672716"/>
                </a:lnTo>
                <a:lnTo>
                  <a:pt x="0" y="26727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272001" y="149109"/>
            <a:ext cx="13743998" cy="879591"/>
          </a:xfrm>
          <a:prstGeom prst="rect">
            <a:avLst/>
          </a:prstGeom>
        </p:spPr>
        <p:txBody>
          <a:bodyPr anchor="t" rtlCol="false" tIns="0" lIns="0" bIns="0" rIns="0">
            <a:spAutoFit/>
          </a:bodyPr>
          <a:lstStyle/>
          <a:p>
            <a:pPr algn="ctr">
              <a:lnSpc>
                <a:spcPts val="7142"/>
              </a:lnSpc>
              <a:spcBef>
                <a:spcPct val="0"/>
              </a:spcBef>
            </a:pPr>
            <a:r>
              <a:rPr lang="en-US" b="true" sz="5102">
                <a:solidFill>
                  <a:srgbClr val="FEFDFD"/>
                </a:solidFill>
                <a:latin typeface="Canva Sans Bold"/>
                <a:ea typeface="Canva Sans Bold"/>
                <a:cs typeface="Canva Sans Bold"/>
                <a:sym typeface="Canva Sans Bold"/>
              </a:rPr>
              <a:t>Các chức năng trong hệ thống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361346" y="25483"/>
            <a:ext cx="926654" cy="1088965"/>
          </a:xfrm>
          <a:custGeom>
            <a:avLst/>
            <a:gdLst/>
            <a:ahLst/>
            <a:cxnLst/>
            <a:rect r="r" b="b" t="t" l="l"/>
            <a:pathLst>
              <a:path h="1088965" w="926654">
                <a:moveTo>
                  <a:pt x="0" y="0"/>
                </a:moveTo>
                <a:lnTo>
                  <a:pt x="926654" y="0"/>
                </a:lnTo>
                <a:lnTo>
                  <a:pt x="926654" y="1088965"/>
                </a:lnTo>
                <a:lnTo>
                  <a:pt x="0" y="1088965"/>
                </a:lnTo>
                <a:lnTo>
                  <a:pt x="0" y="0"/>
                </a:lnTo>
                <a:close/>
              </a:path>
            </a:pathLst>
          </a:custGeom>
          <a:blipFill>
            <a:blip r:embed="rId2"/>
            <a:stretch>
              <a:fillRect l="-13576" t="-3621" r="-8194" b="0"/>
            </a:stretch>
          </a:blipFill>
        </p:spPr>
      </p:sp>
      <p:sp>
        <p:nvSpPr>
          <p:cNvPr name="Freeform 6" id="6"/>
          <p:cNvSpPr/>
          <p:nvPr/>
        </p:nvSpPr>
        <p:spPr>
          <a:xfrm flipH="false" flipV="false" rot="0">
            <a:off x="15129931" y="4540758"/>
            <a:ext cx="2129369" cy="1718608"/>
          </a:xfrm>
          <a:custGeom>
            <a:avLst/>
            <a:gdLst/>
            <a:ahLst/>
            <a:cxnLst/>
            <a:rect r="r" b="b" t="t" l="l"/>
            <a:pathLst>
              <a:path h="1718608" w="2129369">
                <a:moveTo>
                  <a:pt x="0" y="0"/>
                </a:moveTo>
                <a:lnTo>
                  <a:pt x="2129369" y="0"/>
                </a:lnTo>
                <a:lnTo>
                  <a:pt x="2129369" y="1718608"/>
                </a:lnTo>
                <a:lnTo>
                  <a:pt x="0" y="1718608"/>
                </a:lnTo>
                <a:lnTo>
                  <a:pt x="0" y="0"/>
                </a:lnTo>
                <a:close/>
              </a:path>
            </a:pathLst>
          </a:custGeom>
          <a:blipFill>
            <a:blip r:embed="rId3"/>
            <a:stretch>
              <a:fillRect l="-46664" t="0" r="-12978" b="-32030"/>
            </a:stretch>
          </a:blipFill>
        </p:spPr>
      </p:sp>
      <p:sp>
        <p:nvSpPr>
          <p:cNvPr name="Freeform 7" id="7"/>
          <p:cNvSpPr/>
          <p:nvPr/>
        </p:nvSpPr>
        <p:spPr>
          <a:xfrm flipH="false" flipV="false" rot="0">
            <a:off x="12377445" y="7900936"/>
            <a:ext cx="2752487" cy="1851052"/>
          </a:xfrm>
          <a:custGeom>
            <a:avLst/>
            <a:gdLst/>
            <a:ahLst/>
            <a:cxnLst/>
            <a:rect r="r" b="b" t="t" l="l"/>
            <a:pathLst>
              <a:path h="1851052" w="2752487">
                <a:moveTo>
                  <a:pt x="0" y="0"/>
                </a:moveTo>
                <a:lnTo>
                  <a:pt x="2752486" y="0"/>
                </a:lnTo>
                <a:lnTo>
                  <a:pt x="2752486" y="1851052"/>
                </a:lnTo>
                <a:lnTo>
                  <a:pt x="0" y="1851052"/>
                </a:lnTo>
                <a:lnTo>
                  <a:pt x="0" y="0"/>
                </a:lnTo>
                <a:close/>
              </a:path>
            </a:pathLst>
          </a:custGeom>
          <a:blipFill>
            <a:blip r:embed="rId4"/>
            <a:stretch>
              <a:fillRect l="-13477" t="-12000" r="0" b="0"/>
            </a:stretch>
          </a:blipFill>
        </p:spPr>
      </p:sp>
      <p:sp>
        <p:nvSpPr>
          <p:cNvPr name="Freeform 8" id="8"/>
          <p:cNvSpPr/>
          <p:nvPr/>
        </p:nvSpPr>
        <p:spPr>
          <a:xfrm flipH="false" flipV="false" rot="0">
            <a:off x="15458413" y="6523312"/>
            <a:ext cx="1800887" cy="1164573"/>
          </a:xfrm>
          <a:custGeom>
            <a:avLst/>
            <a:gdLst/>
            <a:ahLst/>
            <a:cxnLst/>
            <a:rect r="r" b="b" t="t" l="l"/>
            <a:pathLst>
              <a:path h="1164573" w="1800887">
                <a:moveTo>
                  <a:pt x="0" y="0"/>
                </a:moveTo>
                <a:lnTo>
                  <a:pt x="1800887" y="0"/>
                </a:lnTo>
                <a:lnTo>
                  <a:pt x="1800887" y="1164573"/>
                </a:lnTo>
                <a:lnTo>
                  <a:pt x="0" y="1164573"/>
                </a:lnTo>
                <a:lnTo>
                  <a:pt x="0" y="0"/>
                </a:lnTo>
                <a:close/>
              </a:path>
            </a:pathLst>
          </a:custGeom>
          <a:blipFill>
            <a:blip r:embed="rId5"/>
            <a:stretch>
              <a:fillRect l="0" t="0" r="0" b="0"/>
            </a:stretch>
          </a:blipFill>
        </p:spPr>
      </p:sp>
      <p:sp>
        <p:nvSpPr>
          <p:cNvPr name="Freeform 9" id="9"/>
          <p:cNvSpPr/>
          <p:nvPr/>
        </p:nvSpPr>
        <p:spPr>
          <a:xfrm flipH="false" flipV="false" rot="0">
            <a:off x="15497683" y="9125858"/>
            <a:ext cx="1761617" cy="626130"/>
          </a:xfrm>
          <a:custGeom>
            <a:avLst/>
            <a:gdLst/>
            <a:ahLst/>
            <a:cxnLst/>
            <a:rect r="r" b="b" t="t" l="l"/>
            <a:pathLst>
              <a:path h="626130" w="1761617">
                <a:moveTo>
                  <a:pt x="0" y="0"/>
                </a:moveTo>
                <a:lnTo>
                  <a:pt x="1761617" y="0"/>
                </a:lnTo>
                <a:lnTo>
                  <a:pt x="1761617" y="626130"/>
                </a:lnTo>
                <a:lnTo>
                  <a:pt x="0" y="626130"/>
                </a:lnTo>
                <a:lnTo>
                  <a:pt x="0" y="0"/>
                </a:lnTo>
                <a:close/>
              </a:path>
            </a:pathLst>
          </a:custGeom>
          <a:blipFill>
            <a:blip r:embed="rId6"/>
            <a:stretch>
              <a:fillRect l="-13045" t="-25233" r="0" b="0"/>
            </a:stretch>
          </a:blipFill>
        </p:spPr>
      </p:sp>
      <p:sp>
        <p:nvSpPr>
          <p:cNvPr name="Freeform 10" id="10"/>
          <p:cNvSpPr/>
          <p:nvPr/>
        </p:nvSpPr>
        <p:spPr>
          <a:xfrm flipH="false" flipV="false" rot="0">
            <a:off x="15458413" y="7900936"/>
            <a:ext cx="1761617" cy="1173678"/>
          </a:xfrm>
          <a:custGeom>
            <a:avLst/>
            <a:gdLst/>
            <a:ahLst/>
            <a:cxnLst/>
            <a:rect r="r" b="b" t="t" l="l"/>
            <a:pathLst>
              <a:path h="1173678" w="1761617">
                <a:moveTo>
                  <a:pt x="0" y="0"/>
                </a:moveTo>
                <a:lnTo>
                  <a:pt x="1761618" y="0"/>
                </a:lnTo>
                <a:lnTo>
                  <a:pt x="1761618" y="1173677"/>
                </a:lnTo>
                <a:lnTo>
                  <a:pt x="0" y="1173677"/>
                </a:lnTo>
                <a:lnTo>
                  <a:pt x="0" y="0"/>
                </a:lnTo>
                <a:close/>
              </a:path>
            </a:pathLst>
          </a:custGeom>
          <a:blipFill>
            <a:blip r:embed="rId7"/>
            <a:stretch>
              <a:fillRect l="0" t="0" r="0" b="0"/>
            </a:stretch>
          </a:blipFill>
        </p:spPr>
      </p:sp>
      <p:sp>
        <p:nvSpPr>
          <p:cNvPr name="Freeform 11" id="11"/>
          <p:cNvSpPr/>
          <p:nvPr/>
        </p:nvSpPr>
        <p:spPr>
          <a:xfrm flipH="false" flipV="false" rot="0">
            <a:off x="13556982" y="1427678"/>
            <a:ext cx="3145898" cy="2799849"/>
          </a:xfrm>
          <a:custGeom>
            <a:avLst/>
            <a:gdLst/>
            <a:ahLst/>
            <a:cxnLst/>
            <a:rect r="r" b="b" t="t" l="l"/>
            <a:pathLst>
              <a:path h="2799849" w="3145898">
                <a:moveTo>
                  <a:pt x="0" y="0"/>
                </a:moveTo>
                <a:lnTo>
                  <a:pt x="3145898" y="0"/>
                </a:lnTo>
                <a:lnTo>
                  <a:pt x="3145898" y="2799850"/>
                </a:lnTo>
                <a:lnTo>
                  <a:pt x="0" y="2799850"/>
                </a:lnTo>
                <a:lnTo>
                  <a:pt x="0" y="0"/>
                </a:lnTo>
                <a:close/>
              </a:path>
            </a:pathLst>
          </a:custGeom>
          <a:blipFill>
            <a:blip r:embed="rId8"/>
            <a:stretch>
              <a:fillRect l="0" t="0" r="0" b="0"/>
            </a:stretch>
          </a:blipFill>
        </p:spPr>
      </p:sp>
      <p:sp>
        <p:nvSpPr>
          <p:cNvPr name="TextBox 12" id="12"/>
          <p:cNvSpPr txBox="true"/>
          <p:nvPr/>
        </p:nvSpPr>
        <p:spPr>
          <a:xfrm rot="0">
            <a:off x="3299553" y="138603"/>
            <a:ext cx="12158860" cy="1694469"/>
          </a:xfrm>
          <a:prstGeom prst="rect">
            <a:avLst/>
          </a:prstGeom>
        </p:spPr>
        <p:txBody>
          <a:bodyPr anchor="t" rtlCol="false" tIns="0" lIns="0" bIns="0" rIns="0">
            <a:spAutoFit/>
          </a:bodyPr>
          <a:lstStyle/>
          <a:p>
            <a:pPr algn="ctr">
              <a:lnSpc>
                <a:spcPts val="6879"/>
              </a:lnSpc>
            </a:pPr>
            <a:r>
              <a:rPr lang="en-US" sz="4913" b="true">
                <a:solidFill>
                  <a:srgbClr val="FEFDFD"/>
                </a:solidFill>
                <a:latin typeface="Canva Sans Bold"/>
                <a:ea typeface="Canva Sans Bold"/>
                <a:cs typeface="Canva Sans Bold"/>
                <a:sym typeface="Canva Sans Bold"/>
              </a:rPr>
              <a:t>Các chức năng trong hệ thống  </a:t>
            </a:r>
          </a:p>
          <a:p>
            <a:pPr algn="ctr">
              <a:lnSpc>
                <a:spcPts val="6879"/>
              </a:lnSpc>
              <a:spcBef>
                <a:spcPct val="0"/>
              </a:spcBef>
            </a:pPr>
          </a:p>
        </p:txBody>
      </p:sp>
      <p:sp>
        <p:nvSpPr>
          <p:cNvPr name="TextBox 13" id="13"/>
          <p:cNvSpPr txBox="true"/>
          <p:nvPr/>
        </p:nvSpPr>
        <p:spPr>
          <a:xfrm rot="0">
            <a:off x="313617" y="1208485"/>
            <a:ext cx="12499547" cy="2678560"/>
          </a:xfrm>
          <a:prstGeom prst="rect">
            <a:avLst/>
          </a:prstGeom>
        </p:spPr>
        <p:txBody>
          <a:bodyPr anchor="t" rtlCol="false" tIns="0" lIns="0" bIns="0" rIns="0">
            <a:spAutoFit/>
          </a:bodyPr>
          <a:lstStyle/>
          <a:p>
            <a:pPr algn="just">
              <a:lnSpc>
                <a:spcPts val="4332"/>
              </a:lnSpc>
            </a:pPr>
            <a:r>
              <a:rPr lang="en-US" b="true" sz="3094">
                <a:solidFill>
                  <a:srgbClr val="172940"/>
                </a:solidFill>
                <a:latin typeface="Canva Sans Bold"/>
                <a:ea typeface="Canva Sans Bold"/>
                <a:cs typeface="Canva Sans Bold"/>
                <a:sym typeface="Canva Sans Bold"/>
              </a:rPr>
              <a:t>*  Người bán:</a:t>
            </a:r>
          </a:p>
          <a:p>
            <a:pPr algn="just" marL="668132" indent="-334066" lvl="1">
              <a:lnSpc>
                <a:spcPts val="4332"/>
              </a:lnSpc>
              <a:spcBef>
                <a:spcPct val="0"/>
              </a:spcBef>
              <a:buFont typeface="Arial"/>
              <a:buChar char="•"/>
            </a:pPr>
            <a:r>
              <a:rPr lang="en-US" b="true" sz="3094">
                <a:solidFill>
                  <a:srgbClr val="DD1F16"/>
                </a:solidFill>
                <a:latin typeface="Canva Sans Bold"/>
                <a:ea typeface="Canva Sans Bold"/>
                <a:cs typeface="Canva Sans Bold"/>
                <a:sym typeface="Canva Sans Bold"/>
              </a:rPr>
              <a:t>Thêm</a:t>
            </a:r>
            <a:r>
              <a:rPr lang="en-US" b="true" sz="3094">
                <a:solidFill>
                  <a:srgbClr val="DD1F16"/>
                </a:solidFill>
                <a:latin typeface="Canva Sans Bold"/>
                <a:ea typeface="Canva Sans Bold"/>
                <a:cs typeface="Canva Sans Bold"/>
                <a:sym typeface="Canva Sans Bold"/>
              </a:rPr>
              <a:t>, chỉnh sửa và xóa sản phẩm trong gian hàng.</a:t>
            </a:r>
          </a:p>
          <a:p>
            <a:pPr algn="just" marL="668132" indent="-334066" lvl="1">
              <a:lnSpc>
                <a:spcPts val="4332"/>
              </a:lnSpc>
              <a:spcBef>
                <a:spcPct val="0"/>
              </a:spcBef>
              <a:buFont typeface="Arial"/>
              <a:buChar char="•"/>
            </a:pPr>
            <a:r>
              <a:rPr lang="en-US" b="true" sz="3094">
                <a:solidFill>
                  <a:srgbClr val="DD1F16"/>
                </a:solidFill>
                <a:latin typeface="Canva Sans Bold"/>
                <a:ea typeface="Canva Sans Bold"/>
                <a:cs typeface="Canva Sans Bold"/>
                <a:sym typeface="Canva Sans Bold"/>
              </a:rPr>
              <a:t>Quản lý các đơn hàng ( Xác nhận hoặc từ chối đơn hàng).</a:t>
            </a:r>
          </a:p>
          <a:p>
            <a:pPr algn="just" marL="668132" indent="-334066" lvl="1">
              <a:lnSpc>
                <a:spcPts val="4332"/>
              </a:lnSpc>
              <a:buFont typeface="Arial"/>
              <a:buChar char="•"/>
            </a:pPr>
            <a:r>
              <a:rPr lang="en-US" b="true" sz="3094">
                <a:solidFill>
                  <a:srgbClr val="DD1F16"/>
                </a:solidFill>
                <a:latin typeface="Canva Sans Bold"/>
                <a:ea typeface="Canva Sans Bold"/>
                <a:cs typeface="Canva Sans Bold"/>
                <a:sym typeface="Canva Sans Bold"/>
              </a:rPr>
              <a:t> </a:t>
            </a:r>
            <a:r>
              <a:rPr lang="en-US" b="true" sz="3094">
                <a:solidFill>
                  <a:srgbClr val="DD1F16"/>
                </a:solidFill>
                <a:latin typeface="Canva Sans Bold"/>
                <a:ea typeface="Canva Sans Bold"/>
                <a:cs typeface="Canva Sans Bold"/>
                <a:sym typeface="Canva Sans Bold"/>
              </a:rPr>
              <a:t>Xem thống kê và báo cáo bán h</a:t>
            </a:r>
            <a:r>
              <a:rPr lang="en-US" b="true" sz="3094">
                <a:solidFill>
                  <a:srgbClr val="DD1F16"/>
                </a:solidFill>
                <a:latin typeface="Canva Sans Bold"/>
                <a:ea typeface="Canva Sans Bold"/>
                <a:cs typeface="Canva Sans Bold"/>
                <a:sym typeface="Canva Sans Bold"/>
              </a:rPr>
              <a:t>àng.</a:t>
            </a:r>
          </a:p>
          <a:p>
            <a:pPr algn="just" marL="668132" indent="-334066" lvl="1">
              <a:lnSpc>
                <a:spcPts val="4332"/>
              </a:lnSpc>
              <a:buFont typeface="Arial"/>
              <a:buChar char="•"/>
            </a:pPr>
            <a:r>
              <a:rPr lang="en-US" b="true" sz="3094">
                <a:solidFill>
                  <a:srgbClr val="DD1F16"/>
                </a:solidFill>
                <a:latin typeface="Canva Sans Bold"/>
                <a:ea typeface="Canva Sans Bold"/>
                <a:cs typeface="Canva Sans Bold"/>
                <a:sym typeface="Canva Sans Bold"/>
              </a:rPr>
              <a:t> Chat trực tiếp với khách hàng.</a:t>
            </a:r>
          </a:p>
        </p:txBody>
      </p:sp>
      <p:sp>
        <p:nvSpPr>
          <p:cNvPr name="TextBox 14" id="14"/>
          <p:cNvSpPr txBox="true"/>
          <p:nvPr/>
        </p:nvSpPr>
        <p:spPr>
          <a:xfrm rot="0">
            <a:off x="313617" y="3588902"/>
            <a:ext cx="11140265" cy="6380580"/>
          </a:xfrm>
          <a:prstGeom prst="rect">
            <a:avLst/>
          </a:prstGeom>
        </p:spPr>
        <p:txBody>
          <a:bodyPr anchor="t" rtlCol="false" tIns="0" lIns="0" bIns="0" rIns="0">
            <a:spAutoFit/>
          </a:bodyPr>
          <a:lstStyle/>
          <a:p>
            <a:pPr algn="just">
              <a:lnSpc>
                <a:spcPts val="4264"/>
              </a:lnSpc>
            </a:pPr>
          </a:p>
          <a:p>
            <a:pPr algn="just">
              <a:lnSpc>
                <a:spcPts val="4264"/>
              </a:lnSpc>
            </a:pPr>
            <a:r>
              <a:rPr lang="en-US" b="true" sz="3046">
                <a:solidFill>
                  <a:srgbClr val="172940"/>
                </a:solidFill>
                <a:latin typeface="Canva Sans Bold"/>
                <a:ea typeface="Canva Sans Bold"/>
                <a:cs typeface="Canva Sans Bold"/>
                <a:sym typeface="Canva Sans Bold"/>
              </a:rPr>
              <a:t>* Khách hàng:</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Tìm kiếm sản phẩm theo các tiêu chí khác nhau.</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Xem chi tiết sản phẩm, thêm vào giỏ hàng </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Thực hiện thanh toán qua VNPay.</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Thêm, sửa, xóa địa chỉ nhận hàng</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Sử dụng mã giảm giá khi thanh toán.</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Đánh giá và nhận xét về sản phẩm đã mua</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Theo dõi trạng thái và tiến trình vận chuyển đơn hàng.</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Hủy đơn hàng chưa được xác nhận</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Đăng ký trở thành người bán </a:t>
            </a:r>
          </a:p>
          <a:p>
            <a:pPr algn="just" marL="657642" indent="-328821" lvl="1">
              <a:lnSpc>
                <a:spcPts val="4264"/>
              </a:lnSpc>
              <a:buFont typeface="Arial"/>
              <a:buChar char="•"/>
            </a:pPr>
            <a:r>
              <a:rPr lang="en-US" b="true" sz="3046">
                <a:solidFill>
                  <a:srgbClr val="DD1F16"/>
                </a:solidFill>
                <a:latin typeface="Canva Sans Bold"/>
                <a:ea typeface="Canva Sans Bold"/>
                <a:cs typeface="Canva Sans Bold"/>
                <a:sym typeface="Canva Sans Bold"/>
              </a:rPr>
              <a:t>Chat với người bán.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9741081" cy="1114448"/>
            <a:chOff x="0" y="0"/>
            <a:chExt cx="5199297" cy="293517"/>
          </a:xfrm>
        </p:grpSpPr>
        <p:sp>
          <p:nvSpPr>
            <p:cNvPr name="Freeform 3" id="3"/>
            <p:cNvSpPr/>
            <p:nvPr/>
          </p:nvSpPr>
          <p:spPr>
            <a:xfrm flipH="false" flipV="false" rot="0">
              <a:off x="0" y="0"/>
              <a:ext cx="5199297" cy="293517"/>
            </a:xfrm>
            <a:custGeom>
              <a:avLst/>
              <a:gdLst/>
              <a:ahLst/>
              <a:cxnLst/>
              <a:rect r="r" b="b" t="t" l="l"/>
              <a:pathLst>
                <a:path h="293517" w="5199297">
                  <a:moveTo>
                    <a:pt x="0" y="0"/>
                  </a:moveTo>
                  <a:lnTo>
                    <a:pt x="5199297" y="0"/>
                  </a:lnTo>
                  <a:lnTo>
                    <a:pt x="5199297" y="293517"/>
                  </a:lnTo>
                  <a:lnTo>
                    <a:pt x="0" y="293517"/>
                  </a:lnTo>
                  <a:close/>
                </a:path>
              </a:pathLst>
            </a:custGeom>
            <a:solidFill>
              <a:srgbClr val="DD1F16"/>
            </a:solidFill>
          </p:spPr>
        </p:sp>
        <p:sp>
          <p:nvSpPr>
            <p:cNvPr name="TextBox 4" id="4"/>
            <p:cNvSpPr txBox="true"/>
            <p:nvPr/>
          </p:nvSpPr>
          <p:spPr>
            <a:xfrm>
              <a:off x="0" y="-57150"/>
              <a:ext cx="5199297" cy="350667"/>
            </a:xfrm>
            <a:prstGeom prst="rect">
              <a:avLst/>
            </a:prstGeom>
          </p:spPr>
          <p:txBody>
            <a:bodyPr anchor="ctr" rtlCol="false" tIns="50800" lIns="50800" bIns="50800" rIns="50800"/>
            <a:lstStyle/>
            <a:p>
              <a:pPr algn="ctr">
                <a:lnSpc>
                  <a:spcPts val="3511"/>
                </a:lnSpc>
              </a:pPr>
            </a:p>
          </p:txBody>
        </p:sp>
      </p:grpSp>
      <p:sp>
        <p:nvSpPr>
          <p:cNvPr name="Freeform 5" id="5"/>
          <p:cNvSpPr/>
          <p:nvPr/>
        </p:nvSpPr>
        <p:spPr>
          <a:xfrm flipH="false" flipV="false" rot="0">
            <a:off x="17259300" y="-94437"/>
            <a:ext cx="1028700" cy="1208885"/>
          </a:xfrm>
          <a:custGeom>
            <a:avLst/>
            <a:gdLst/>
            <a:ahLst/>
            <a:cxnLst/>
            <a:rect r="r" b="b" t="t" l="l"/>
            <a:pathLst>
              <a:path h="1208885" w="1028700">
                <a:moveTo>
                  <a:pt x="0" y="0"/>
                </a:moveTo>
                <a:lnTo>
                  <a:pt x="1028700" y="0"/>
                </a:lnTo>
                <a:lnTo>
                  <a:pt x="1028700" y="1208885"/>
                </a:lnTo>
                <a:lnTo>
                  <a:pt x="0" y="1208885"/>
                </a:lnTo>
                <a:lnTo>
                  <a:pt x="0" y="0"/>
                </a:lnTo>
                <a:close/>
              </a:path>
            </a:pathLst>
          </a:custGeom>
          <a:blipFill>
            <a:blip r:embed="rId2"/>
            <a:stretch>
              <a:fillRect l="-13576" t="-3621" r="-8194" b="0"/>
            </a:stretch>
          </a:blipFill>
        </p:spPr>
      </p:sp>
      <p:sp>
        <p:nvSpPr>
          <p:cNvPr name="Freeform 6" id="6"/>
          <p:cNvSpPr/>
          <p:nvPr/>
        </p:nvSpPr>
        <p:spPr>
          <a:xfrm flipH="false" flipV="false" rot="0">
            <a:off x="11440008" y="1835556"/>
            <a:ext cx="3022987" cy="1972871"/>
          </a:xfrm>
          <a:custGeom>
            <a:avLst/>
            <a:gdLst/>
            <a:ahLst/>
            <a:cxnLst/>
            <a:rect r="r" b="b" t="t" l="l"/>
            <a:pathLst>
              <a:path h="1972871" w="3022987">
                <a:moveTo>
                  <a:pt x="0" y="0"/>
                </a:moveTo>
                <a:lnTo>
                  <a:pt x="3022987" y="0"/>
                </a:lnTo>
                <a:lnTo>
                  <a:pt x="3022987" y="1972872"/>
                </a:lnTo>
                <a:lnTo>
                  <a:pt x="0" y="1972872"/>
                </a:lnTo>
                <a:lnTo>
                  <a:pt x="0" y="0"/>
                </a:lnTo>
                <a:close/>
              </a:path>
            </a:pathLst>
          </a:custGeom>
          <a:blipFill>
            <a:blip r:embed="rId3"/>
            <a:stretch>
              <a:fillRect l="0" t="-1139" r="0" b="-1139"/>
            </a:stretch>
          </a:blipFill>
        </p:spPr>
      </p:sp>
      <p:sp>
        <p:nvSpPr>
          <p:cNvPr name="Freeform 7" id="7"/>
          <p:cNvSpPr/>
          <p:nvPr/>
        </p:nvSpPr>
        <p:spPr>
          <a:xfrm flipH="false" flipV="false" rot="0">
            <a:off x="14761312" y="1835556"/>
            <a:ext cx="2986634" cy="1989845"/>
          </a:xfrm>
          <a:custGeom>
            <a:avLst/>
            <a:gdLst/>
            <a:ahLst/>
            <a:cxnLst/>
            <a:rect r="r" b="b" t="t" l="l"/>
            <a:pathLst>
              <a:path h="1989845" w="2986634">
                <a:moveTo>
                  <a:pt x="0" y="0"/>
                </a:moveTo>
                <a:lnTo>
                  <a:pt x="2986633" y="0"/>
                </a:lnTo>
                <a:lnTo>
                  <a:pt x="2986633" y="1989845"/>
                </a:lnTo>
                <a:lnTo>
                  <a:pt x="0" y="1989845"/>
                </a:lnTo>
                <a:lnTo>
                  <a:pt x="0" y="0"/>
                </a:lnTo>
                <a:close/>
              </a:path>
            </a:pathLst>
          </a:custGeom>
          <a:blipFill>
            <a:blip r:embed="rId4"/>
            <a:stretch>
              <a:fillRect l="0" t="0" r="0" b="0"/>
            </a:stretch>
          </a:blipFill>
        </p:spPr>
      </p:sp>
      <p:sp>
        <p:nvSpPr>
          <p:cNvPr name="Freeform 8" id="8"/>
          <p:cNvSpPr/>
          <p:nvPr/>
        </p:nvSpPr>
        <p:spPr>
          <a:xfrm flipH="false" flipV="false" rot="0">
            <a:off x="11440008" y="4006785"/>
            <a:ext cx="6272711" cy="1536963"/>
          </a:xfrm>
          <a:custGeom>
            <a:avLst/>
            <a:gdLst/>
            <a:ahLst/>
            <a:cxnLst/>
            <a:rect r="r" b="b" t="t" l="l"/>
            <a:pathLst>
              <a:path h="1536963" w="6272711">
                <a:moveTo>
                  <a:pt x="0" y="0"/>
                </a:moveTo>
                <a:lnTo>
                  <a:pt x="6272710" y="0"/>
                </a:lnTo>
                <a:lnTo>
                  <a:pt x="6272710" y="1536963"/>
                </a:lnTo>
                <a:lnTo>
                  <a:pt x="0" y="1536963"/>
                </a:lnTo>
                <a:lnTo>
                  <a:pt x="0" y="0"/>
                </a:lnTo>
                <a:close/>
              </a:path>
            </a:pathLst>
          </a:custGeom>
          <a:blipFill>
            <a:blip r:embed="rId5"/>
            <a:stretch>
              <a:fillRect l="0" t="-63170" r="0" b="-40890"/>
            </a:stretch>
          </a:blipFill>
        </p:spPr>
      </p:sp>
      <p:sp>
        <p:nvSpPr>
          <p:cNvPr name="Freeform 9" id="9"/>
          <p:cNvSpPr/>
          <p:nvPr/>
        </p:nvSpPr>
        <p:spPr>
          <a:xfrm flipH="false" flipV="false" rot="0">
            <a:off x="11440008" y="5741112"/>
            <a:ext cx="3022987" cy="1761228"/>
          </a:xfrm>
          <a:custGeom>
            <a:avLst/>
            <a:gdLst/>
            <a:ahLst/>
            <a:cxnLst/>
            <a:rect r="r" b="b" t="t" l="l"/>
            <a:pathLst>
              <a:path h="1761228" w="3022987">
                <a:moveTo>
                  <a:pt x="0" y="0"/>
                </a:moveTo>
                <a:lnTo>
                  <a:pt x="3022987" y="0"/>
                </a:lnTo>
                <a:lnTo>
                  <a:pt x="3022987" y="1761228"/>
                </a:lnTo>
                <a:lnTo>
                  <a:pt x="0" y="1761228"/>
                </a:lnTo>
                <a:lnTo>
                  <a:pt x="0" y="0"/>
                </a:lnTo>
                <a:close/>
              </a:path>
            </a:pathLst>
          </a:custGeom>
          <a:blipFill>
            <a:blip r:embed="rId6"/>
            <a:stretch>
              <a:fillRect l="0" t="-11236" r="-7098" b="-11236"/>
            </a:stretch>
          </a:blipFill>
        </p:spPr>
      </p:sp>
      <p:sp>
        <p:nvSpPr>
          <p:cNvPr name="Freeform 10" id="10"/>
          <p:cNvSpPr/>
          <p:nvPr/>
        </p:nvSpPr>
        <p:spPr>
          <a:xfrm flipH="false" flipV="false" rot="0">
            <a:off x="14761312" y="5741112"/>
            <a:ext cx="3012338" cy="1761228"/>
          </a:xfrm>
          <a:custGeom>
            <a:avLst/>
            <a:gdLst/>
            <a:ahLst/>
            <a:cxnLst/>
            <a:rect r="r" b="b" t="t" l="l"/>
            <a:pathLst>
              <a:path h="1761228" w="3012338">
                <a:moveTo>
                  <a:pt x="0" y="0"/>
                </a:moveTo>
                <a:lnTo>
                  <a:pt x="3012338" y="0"/>
                </a:lnTo>
                <a:lnTo>
                  <a:pt x="3012338" y="1761228"/>
                </a:lnTo>
                <a:lnTo>
                  <a:pt x="0" y="1761228"/>
                </a:lnTo>
                <a:lnTo>
                  <a:pt x="0" y="0"/>
                </a:lnTo>
                <a:close/>
              </a:path>
            </a:pathLst>
          </a:custGeom>
          <a:blipFill>
            <a:blip r:embed="rId7"/>
            <a:stretch>
              <a:fillRect l="0" t="-3448" r="0" b="-3448"/>
            </a:stretch>
          </a:blipFill>
        </p:spPr>
      </p:sp>
      <p:sp>
        <p:nvSpPr>
          <p:cNvPr name="Freeform 11" id="11"/>
          <p:cNvSpPr/>
          <p:nvPr/>
        </p:nvSpPr>
        <p:spPr>
          <a:xfrm flipH="false" flipV="false" rot="0">
            <a:off x="15618505" y="8223448"/>
            <a:ext cx="2155145" cy="2063552"/>
          </a:xfrm>
          <a:custGeom>
            <a:avLst/>
            <a:gdLst/>
            <a:ahLst/>
            <a:cxnLst/>
            <a:rect r="r" b="b" t="t" l="l"/>
            <a:pathLst>
              <a:path h="2063552" w="2155145">
                <a:moveTo>
                  <a:pt x="0" y="0"/>
                </a:moveTo>
                <a:lnTo>
                  <a:pt x="2155145" y="0"/>
                </a:lnTo>
                <a:lnTo>
                  <a:pt x="2155145" y="2063552"/>
                </a:lnTo>
                <a:lnTo>
                  <a:pt x="0" y="2063552"/>
                </a:lnTo>
                <a:lnTo>
                  <a:pt x="0" y="0"/>
                </a:lnTo>
                <a:close/>
              </a:path>
            </a:pathLst>
          </a:custGeom>
          <a:blipFill>
            <a:blip r:embed="rId8"/>
            <a:stretch>
              <a:fillRect l="0" t="0" r="0" b="0"/>
            </a:stretch>
          </a:blipFill>
        </p:spPr>
      </p:sp>
      <p:sp>
        <p:nvSpPr>
          <p:cNvPr name="Freeform 12" id="12"/>
          <p:cNvSpPr/>
          <p:nvPr/>
        </p:nvSpPr>
        <p:spPr>
          <a:xfrm flipH="false" flipV="false" rot="0">
            <a:off x="12057034" y="8753941"/>
            <a:ext cx="2278871" cy="1533059"/>
          </a:xfrm>
          <a:custGeom>
            <a:avLst/>
            <a:gdLst/>
            <a:ahLst/>
            <a:cxnLst/>
            <a:rect r="r" b="b" t="t" l="l"/>
            <a:pathLst>
              <a:path h="1533059" w="2278871">
                <a:moveTo>
                  <a:pt x="0" y="0"/>
                </a:moveTo>
                <a:lnTo>
                  <a:pt x="2278871" y="0"/>
                </a:lnTo>
                <a:lnTo>
                  <a:pt x="2278871" y="1533059"/>
                </a:lnTo>
                <a:lnTo>
                  <a:pt x="0" y="15330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36871" y="9076230"/>
            <a:ext cx="3034287" cy="1210770"/>
          </a:xfrm>
          <a:custGeom>
            <a:avLst/>
            <a:gdLst/>
            <a:ahLst/>
            <a:cxnLst/>
            <a:rect r="r" b="b" t="t" l="l"/>
            <a:pathLst>
              <a:path h="1210770" w="3034287">
                <a:moveTo>
                  <a:pt x="0" y="0"/>
                </a:moveTo>
                <a:lnTo>
                  <a:pt x="3034288" y="0"/>
                </a:lnTo>
                <a:lnTo>
                  <a:pt x="3034288" y="1210770"/>
                </a:lnTo>
                <a:lnTo>
                  <a:pt x="0" y="1210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494994" y="1427980"/>
            <a:ext cx="10649739" cy="6227176"/>
          </a:xfrm>
          <a:prstGeom prst="rect">
            <a:avLst/>
          </a:prstGeom>
        </p:spPr>
        <p:txBody>
          <a:bodyPr anchor="t" rtlCol="false" tIns="0" lIns="0" bIns="0" rIns="0">
            <a:spAutoFit/>
          </a:bodyPr>
          <a:lstStyle/>
          <a:p>
            <a:pPr algn="just">
              <a:lnSpc>
                <a:spcPts val="4475"/>
              </a:lnSpc>
              <a:spcBef>
                <a:spcPct val="0"/>
              </a:spcBef>
            </a:pPr>
            <a:r>
              <a:rPr lang="en-US" b="true" sz="3196">
                <a:solidFill>
                  <a:srgbClr val="172940"/>
                </a:solidFill>
                <a:latin typeface="Canva Sans Bold"/>
                <a:ea typeface="Canva Sans Bold"/>
                <a:cs typeface="Canva Sans Bold"/>
                <a:sym typeface="Canva Sans Bold"/>
              </a:rPr>
              <a:t>*</a:t>
            </a:r>
            <a:r>
              <a:rPr lang="en-US" b="true" sz="3196">
                <a:solidFill>
                  <a:srgbClr val="172940"/>
                </a:solidFill>
                <a:latin typeface="Canva Sans Bold"/>
                <a:ea typeface="Canva Sans Bold"/>
                <a:cs typeface="Canva Sans Bold"/>
                <a:sym typeface="Canva Sans Bold"/>
              </a:rPr>
              <a:t>Quả</a:t>
            </a:r>
            <a:r>
              <a:rPr lang="en-US" b="true" sz="3196">
                <a:solidFill>
                  <a:srgbClr val="172940"/>
                </a:solidFill>
                <a:latin typeface="Canva Sans Bold"/>
                <a:ea typeface="Canva Sans Bold"/>
                <a:cs typeface="Canva Sans Bold"/>
                <a:sym typeface="Canva Sans Bold"/>
              </a:rPr>
              <a:t>n lý kho:</a:t>
            </a:r>
          </a:p>
          <a:p>
            <a:pPr algn="just" marL="690150" indent="-345075" lvl="1">
              <a:lnSpc>
                <a:spcPts val="4475"/>
              </a:lnSpc>
              <a:spcBef>
                <a:spcPct val="0"/>
              </a:spcBef>
              <a:buFont typeface="Arial"/>
              <a:buChar char="•"/>
            </a:pPr>
            <a:r>
              <a:rPr lang="en-US" b="true" sz="3196">
                <a:solidFill>
                  <a:srgbClr val="DD1F16"/>
                </a:solidFill>
                <a:latin typeface="Canva Sans Bold"/>
                <a:ea typeface="Canva Sans Bold"/>
                <a:cs typeface="Canva Sans Bold"/>
                <a:sym typeface="Canva Sans Bold"/>
              </a:rPr>
              <a:t>Quản lý các đơn hàng cần lấy hàng &amp; vận chuyển.</a:t>
            </a:r>
          </a:p>
          <a:p>
            <a:pPr algn="just" marL="690150" indent="-345075" lvl="1">
              <a:lnSpc>
                <a:spcPts val="4475"/>
              </a:lnSpc>
              <a:spcBef>
                <a:spcPct val="0"/>
              </a:spcBef>
              <a:buFont typeface="Arial"/>
              <a:buChar char="•"/>
            </a:pPr>
            <a:r>
              <a:rPr lang="en-US" b="true" sz="3196">
                <a:solidFill>
                  <a:srgbClr val="DD1F16"/>
                </a:solidFill>
                <a:latin typeface="Canva Sans Bold"/>
                <a:ea typeface="Canva Sans Bold"/>
                <a:cs typeface="Canva Sans Bold"/>
                <a:sym typeface="Canva Sans Bold"/>
              </a:rPr>
              <a:t>Vận chuyển đơn hàng</a:t>
            </a:r>
            <a:r>
              <a:rPr lang="en-US" b="true" sz="3196">
                <a:solidFill>
                  <a:srgbClr val="DD1F16"/>
                </a:solidFill>
                <a:latin typeface="Canva Sans Bold"/>
                <a:ea typeface="Canva Sans Bold"/>
                <a:cs typeface="Canva Sans Bold"/>
                <a:sym typeface="Canva Sans Bold"/>
              </a:rPr>
              <a:t> đến</a:t>
            </a:r>
            <a:r>
              <a:rPr lang="en-US" b="true" sz="3196">
                <a:solidFill>
                  <a:srgbClr val="DD1F16"/>
                </a:solidFill>
                <a:latin typeface="Canva Sans Bold"/>
                <a:ea typeface="Canva Sans Bold"/>
                <a:cs typeface="Canva Sans Bold"/>
                <a:sym typeface="Canva Sans Bold"/>
              </a:rPr>
              <a:t> kho giao hàng.</a:t>
            </a:r>
          </a:p>
          <a:p>
            <a:pPr algn="just" marL="690150" indent="-345075" lvl="1">
              <a:lnSpc>
                <a:spcPts val="4475"/>
              </a:lnSpc>
              <a:buFont typeface="Arial"/>
              <a:buChar char="•"/>
            </a:pPr>
            <a:r>
              <a:rPr lang="en-US" b="true" sz="3196">
                <a:solidFill>
                  <a:srgbClr val="DD1F16"/>
                </a:solidFill>
                <a:latin typeface="Canva Sans Bold"/>
                <a:ea typeface="Canva Sans Bold"/>
                <a:cs typeface="Canva Sans Bold"/>
                <a:sym typeface="Canva Sans Bold"/>
              </a:rPr>
              <a:t>Thêm, chỉnh sửa, xóa shipper của từ</a:t>
            </a:r>
            <a:r>
              <a:rPr lang="en-US" b="true" sz="3196">
                <a:solidFill>
                  <a:srgbClr val="DD1F16"/>
                </a:solidFill>
                <a:latin typeface="Canva Sans Bold"/>
                <a:ea typeface="Canva Sans Bold"/>
                <a:cs typeface="Canva Sans Bold"/>
                <a:sym typeface="Canva Sans Bold"/>
              </a:rPr>
              <a:t>ng kho.</a:t>
            </a:r>
          </a:p>
          <a:p>
            <a:pPr algn="just" marL="690150" indent="-345075" lvl="1">
              <a:lnSpc>
                <a:spcPts val="4475"/>
              </a:lnSpc>
              <a:buFont typeface="Arial"/>
              <a:buChar char="•"/>
            </a:pPr>
            <a:r>
              <a:rPr lang="en-US" b="true" sz="3196">
                <a:solidFill>
                  <a:srgbClr val="DD1F16"/>
                </a:solidFill>
                <a:latin typeface="Canva Sans Bold"/>
                <a:ea typeface="Canva Sans Bold"/>
                <a:cs typeface="Canva Sans Bold"/>
                <a:sym typeface="Canva Sans Bold"/>
              </a:rPr>
              <a:t>Phân công shipper giao hàng, lấy hàng.</a:t>
            </a:r>
          </a:p>
          <a:p>
            <a:pPr algn="just" marL="690150" indent="-345075" lvl="1">
              <a:lnSpc>
                <a:spcPts val="4475"/>
              </a:lnSpc>
              <a:buFont typeface="Arial"/>
              <a:buChar char="•"/>
            </a:pPr>
            <a:r>
              <a:rPr lang="en-US" b="true" sz="3196">
                <a:solidFill>
                  <a:srgbClr val="DD1F16"/>
                </a:solidFill>
                <a:latin typeface="Canva Sans Bold"/>
                <a:ea typeface="Canva Sans Bold"/>
                <a:cs typeface="Canva Sans Bold"/>
                <a:sym typeface="Canva Sans Bold"/>
              </a:rPr>
              <a:t>Thống kê và báo cáo về đơn hàng.</a:t>
            </a:r>
          </a:p>
          <a:p>
            <a:pPr algn="just">
              <a:lnSpc>
                <a:spcPts val="4475"/>
              </a:lnSpc>
            </a:pPr>
          </a:p>
          <a:p>
            <a:pPr algn="just">
              <a:lnSpc>
                <a:spcPts val="4475"/>
              </a:lnSpc>
            </a:pPr>
            <a:r>
              <a:rPr lang="en-US" b="true" sz="3196">
                <a:solidFill>
                  <a:srgbClr val="172940"/>
                </a:solidFill>
                <a:latin typeface="Canva Sans Bold"/>
                <a:ea typeface="Canva Sans Bold"/>
                <a:cs typeface="Canva Sans Bold"/>
                <a:sym typeface="Canva Sans Bold"/>
              </a:rPr>
              <a:t>* Người giao hàng:</a:t>
            </a:r>
          </a:p>
          <a:p>
            <a:pPr algn="just" marL="690150" indent="-345075" lvl="1">
              <a:lnSpc>
                <a:spcPts val="4475"/>
              </a:lnSpc>
              <a:buFont typeface="Arial"/>
              <a:buChar char="•"/>
            </a:pPr>
            <a:r>
              <a:rPr lang="en-US" b="true" sz="3196">
                <a:solidFill>
                  <a:srgbClr val="DD1F16"/>
                </a:solidFill>
                <a:latin typeface="Canva Sans Bold"/>
                <a:ea typeface="Canva Sans Bold"/>
                <a:cs typeface="Canva Sans Bold"/>
                <a:sym typeface="Canva Sans Bold"/>
              </a:rPr>
              <a:t>Quản lý các đơn hàng cần vận chuyển hoặc </a:t>
            </a:r>
          </a:p>
          <a:p>
            <a:pPr algn="just">
              <a:lnSpc>
                <a:spcPts val="4475"/>
              </a:lnSpc>
            </a:pPr>
            <a:r>
              <a:rPr lang="en-US" b="true" sz="3196">
                <a:solidFill>
                  <a:srgbClr val="DD1F16"/>
                </a:solidFill>
                <a:latin typeface="Canva Sans Bold"/>
                <a:ea typeface="Canva Sans Bold"/>
                <a:cs typeface="Canva Sans Bold"/>
                <a:sym typeface="Canva Sans Bold"/>
              </a:rPr>
              <a:t>    lấy hàng</a:t>
            </a:r>
          </a:p>
          <a:p>
            <a:pPr algn="just">
              <a:lnSpc>
                <a:spcPts val="4475"/>
              </a:lnSpc>
            </a:pPr>
          </a:p>
        </p:txBody>
      </p:sp>
      <p:sp>
        <p:nvSpPr>
          <p:cNvPr name="Freeform 15" id="15"/>
          <p:cNvSpPr/>
          <p:nvPr/>
        </p:nvSpPr>
        <p:spPr>
          <a:xfrm flipH="false" flipV="false" rot="0">
            <a:off x="3494011" y="8642303"/>
            <a:ext cx="2607403" cy="1682861"/>
          </a:xfrm>
          <a:custGeom>
            <a:avLst/>
            <a:gdLst/>
            <a:ahLst/>
            <a:cxnLst/>
            <a:rect r="r" b="b" t="t" l="l"/>
            <a:pathLst>
              <a:path h="1682861" w="2607403">
                <a:moveTo>
                  <a:pt x="0" y="0"/>
                </a:moveTo>
                <a:lnTo>
                  <a:pt x="2607403" y="0"/>
                </a:lnTo>
                <a:lnTo>
                  <a:pt x="2607403" y="1682862"/>
                </a:lnTo>
                <a:lnTo>
                  <a:pt x="0" y="1682862"/>
                </a:lnTo>
                <a:lnTo>
                  <a:pt x="0" y="0"/>
                </a:lnTo>
                <a:close/>
              </a:path>
            </a:pathLst>
          </a:custGeom>
          <a:blipFill>
            <a:blip r:embed="rId13"/>
            <a:stretch>
              <a:fillRect l="0" t="0" r="0" b="0"/>
            </a:stretch>
          </a:blipFill>
        </p:spPr>
      </p:sp>
      <p:sp>
        <p:nvSpPr>
          <p:cNvPr name="Freeform 16" id="16"/>
          <p:cNvSpPr/>
          <p:nvPr/>
        </p:nvSpPr>
        <p:spPr>
          <a:xfrm flipH="false" flipV="false" rot="0">
            <a:off x="82722" y="8461262"/>
            <a:ext cx="1891956" cy="1825738"/>
          </a:xfrm>
          <a:custGeom>
            <a:avLst/>
            <a:gdLst/>
            <a:ahLst/>
            <a:cxnLst/>
            <a:rect r="r" b="b" t="t" l="l"/>
            <a:pathLst>
              <a:path h="1825738" w="1891956">
                <a:moveTo>
                  <a:pt x="0" y="0"/>
                </a:moveTo>
                <a:lnTo>
                  <a:pt x="1891956" y="0"/>
                </a:lnTo>
                <a:lnTo>
                  <a:pt x="1891956" y="1825738"/>
                </a:lnTo>
                <a:lnTo>
                  <a:pt x="0" y="18257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3064570" y="71965"/>
            <a:ext cx="12158860" cy="879765"/>
          </a:xfrm>
          <a:prstGeom prst="rect">
            <a:avLst/>
          </a:prstGeom>
        </p:spPr>
        <p:txBody>
          <a:bodyPr anchor="t" rtlCol="false" tIns="0" lIns="0" bIns="0" rIns="0">
            <a:spAutoFit/>
          </a:bodyPr>
          <a:lstStyle/>
          <a:p>
            <a:pPr algn="ctr">
              <a:lnSpc>
                <a:spcPts val="7159"/>
              </a:lnSpc>
              <a:spcBef>
                <a:spcPct val="0"/>
              </a:spcBef>
            </a:pPr>
            <a:r>
              <a:rPr lang="en-US" b="true" sz="5113">
                <a:solidFill>
                  <a:srgbClr val="FEFDFD"/>
                </a:solidFill>
                <a:latin typeface="Canva Sans Bold"/>
                <a:ea typeface="Canva Sans Bold"/>
                <a:cs typeface="Canva Sans Bold"/>
                <a:sym typeface="Canva Sans Bold"/>
              </a:rPr>
              <a:t>Các chức năng trong hệ thống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DAGbPpvO0L0</dc:identifier>
  <dcterms:modified xsi:type="dcterms:W3CDTF">2011-08-01T06:04:30Z</dcterms:modified>
  <cp:revision>1</cp:revision>
  <dc:title>ĐỒ ÁN TỐT NGHIỆP</dc:title>
</cp:coreProperties>
</file>